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handoutMasterIdLst>
    <p:handoutMasterId r:id="rId30"/>
  </p:handoutMasterIdLst>
  <p:sldIdLst>
    <p:sldId id="277" r:id="rId2"/>
    <p:sldId id="308" r:id="rId3"/>
    <p:sldId id="312" r:id="rId4"/>
    <p:sldId id="313" r:id="rId5"/>
    <p:sldId id="314" r:id="rId6"/>
    <p:sldId id="315" r:id="rId7"/>
    <p:sldId id="316" r:id="rId8"/>
    <p:sldId id="310" r:id="rId9"/>
    <p:sldId id="317" r:id="rId10"/>
    <p:sldId id="318" r:id="rId11"/>
    <p:sldId id="319" r:id="rId12"/>
    <p:sldId id="321" r:id="rId13"/>
    <p:sldId id="320" r:id="rId14"/>
    <p:sldId id="322" r:id="rId15"/>
    <p:sldId id="323" r:id="rId16"/>
    <p:sldId id="324" r:id="rId17"/>
    <p:sldId id="326" r:id="rId18"/>
    <p:sldId id="325" r:id="rId19"/>
    <p:sldId id="327" r:id="rId20"/>
    <p:sldId id="328" r:id="rId21"/>
    <p:sldId id="309" r:id="rId22"/>
    <p:sldId id="311" r:id="rId23"/>
    <p:sldId id="329" r:id="rId24"/>
    <p:sldId id="330" r:id="rId25"/>
    <p:sldId id="331" r:id="rId26"/>
    <p:sldId id="333" r:id="rId27"/>
    <p:sldId id="332" r:id="rId2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00" autoAdjust="0"/>
  </p:normalViewPr>
  <p:slideViewPr>
    <p:cSldViewPr>
      <p:cViewPr>
        <p:scale>
          <a:sx n="66" d="100"/>
          <a:sy n="66" d="100"/>
        </p:scale>
        <p:origin x="-992" y="192"/>
      </p:cViewPr>
      <p:guideLst>
        <p:guide orient="horz" pos="2160"/>
        <p:guide pos="2880"/>
      </p:guideLst>
    </p:cSldViewPr>
  </p:slideViewPr>
  <p:outlineViewPr>
    <p:cViewPr>
      <p:scale>
        <a:sx n="33" d="100"/>
        <a:sy n="33" d="100"/>
      </p:scale>
      <p:origin x="0" y="268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902"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27137" cy="463571"/>
          </a:xfrm>
          <a:prstGeom prst="rect">
            <a:avLst/>
          </a:prstGeom>
          <a:noFill/>
          <a:ln w="9525">
            <a:noFill/>
            <a:miter lim="800000"/>
            <a:headEnd/>
            <a:tailEnd/>
          </a:ln>
          <a:effectLst/>
        </p:spPr>
        <p:txBody>
          <a:bodyPr vert="horz" wrap="square" lIns="92954" tIns="46477" rIns="92954" bIns="46477" numCol="1" anchor="t" anchorCtr="0" compatLnSpc="1">
            <a:prstTxWarp prst="textNoShape">
              <a:avLst/>
            </a:prstTxWarp>
          </a:bodyPr>
          <a:lstStyle>
            <a:lvl1pPr defTabSz="929388" eaLnBrk="1" hangingPunct="1">
              <a:defRPr sz="1200">
                <a:latin typeface="Arial" pitchFamily="34" charset="0"/>
              </a:defRPr>
            </a:lvl1pPr>
          </a:lstStyle>
          <a:p>
            <a:pPr>
              <a:defRPr/>
            </a:pPr>
            <a:endParaRPr lang="en-US"/>
          </a:p>
        </p:txBody>
      </p:sp>
      <p:sp>
        <p:nvSpPr>
          <p:cNvPr id="32771" name="Rectangle 3"/>
          <p:cNvSpPr>
            <a:spLocks noGrp="1" noChangeArrowheads="1"/>
          </p:cNvSpPr>
          <p:nvPr>
            <p:ph type="dt" sz="quarter" idx="1"/>
          </p:nvPr>
        </p:nvSpPr>
        <p:spPr bwMode="auto">
          <a:xfrm>
            <a:off x="3956348" y="0"/>
            <a:ext cx="3027137" cy="463571"/>
          </a:xfrm>
          <a:prstGeom prst="rect">
            <a:avLst/>
          </a:prstGeom>
          <a:noFill/>
          <a:ln w="9525">
            <a:noFill/>
            <a:miter lim="800000"/>
            <a:headEnd/>
            <a:tailEnd/>
          </a:ln>
          <a:effectLst/>
        </p:spPr>
        <p:txBody>
          <a:bodyPr vert="horz" wrap="square" lIns="92954" tIns="46477" rIns="92954" bIns="46477" numCol="1" anchor="t" anchorCtr="0" compatLnSpc="1">
            <a:prstTxWarp prst="textNoShape">
              <a:avLst/>
            </a:prstTxWarp>
          </a:bodyPr>
          <a:lstStyle>
            <a:lvl1pPr algn="r" defTabSz="929388" eaLnBrk="1" hangingPunct="1">
              <a:defRPr sz="1200">
                <a:latin typeface="Arial" pitchFamily="34" charset="0"/>
              </a:defRPr>
            </a:lvl1pPr>
          </a:lstStyle>
          <a:p>
            <a:pPr>
              <a:defRPr/>
            </a:pPr>
            <a:endParaRPr lang="en-US"/>
          </a:p>
        </p:txBody>
      </p:sp>
      <p:sp>
        <p:nvSpPr>
          <p:cNvPr id="32772" name="Rectangle 4"/>
          <p:cNvSpPr>
            <a:spLocks noGrp="1" noChangeArrowheads="1"/>
          </p:cNvSpPr>
          <p:nvPr>
            <p:ph type="ftr" sz="quarter" idx="2"/>
          </p:nvPr>
        </p:nvSpPr>
        <p:spPr bwMode="auto">
          <a:xfrm>
            <a:off x="0" y="8818595"/>
            <a:ext cx="3027137" cy="463571"/>
          </a:xfrm>
          <a:prstGeom prst="rect">
            <a:avLst/>
          </a:prstGeom>
          <a:noFill/>
          <a:ln w="9525">
            <a:noFill/>
            <a:miter lim="800000"/>
            <a:headEnd/>
            <a:tailEnd/>
          </a:ln>
          <a:effectLst/>
        </p:spPr>
        <p:txBody>
          <a:bodyPr vert="horz" wrap="square" lIns="92954" tIns="46477" rIns="92954" bIns="46477" numCol="1" anchor="b" anchorCtr="0" compatLnSpc="1">
            <a:prstTxWarp prst="textNoShape">
              <a:avLst/>
            </a:prstTxWarp>
          </a:bodyPr>
          <a:lstStyle>
            <a:lvl1pPr defTabSz="929388" eaLnBrk="1" hangingPunct="1">
              <a:defRPr sz="1200">
                <a:latin typeface="Arial" pitchFamily="34" charset="0"/>
              </a:defRPr>
            </a:lvl1pPr>
          </a:lstStyle>
          <a:p>
            <a:pPr>
              <a:defRPr/>
            </a:pPr>
            <a:endParaRPr lang="en-US"/>
          </a:p>
        </p:txBody>
      </p:sp>
      <p:sp>
        <p:nvSpPr>
          <p:cNvPr id="32773" name="Rectangle 5"/>
          <p:cNvSpPr>
            <a:spLocks noGrp="1" noChangeArrowheads="1"/>
          </p:cNvSpPr>
          <p:nvPr>
            <p:ph type="sldNum" sz="quarter" idx="3"/>
          </p:nvPr>
        </p:nvSpPr>
        <p:spPr bwMode="auto">
          <a:xfrm>
            <a:off x="3956348" y="8818595"/>
            <a:ext cx="3027137" cy="463571"/>
          </a:xfrm>
          <a:prstGeom prst="rect">
            <a:avLst/>
          </a:prstGeom>
          <a:noFill/>
          <a:ln w="9525">
            <a:noFill/>
            <a:miter lim="800000"/>
            <a:headEnd/>
            <a:tailEnd/>
          </a:ln>
          <a:effectLst/>
        </p:spPr>
        <p:txBody>
          <a:bodyPr vert="horz" wrap="square" lIns="92954" tIns="46477" rIns="92954" bIns="46477" numCol="1" anchor="b" anchorCtr="0" compatLnSpc="1">
            <a:prstTxWarp prst="textNoShape">
              <a:avLst/>
            </a:prstTxWarp>
          </a:bodyPr>
          <a:lstStyle>
            <a:lvl1pPr algn="r" defTabSz="929388" eaLnBrk="1" hangingPunct="1">
              <a:defRPr sz="1200">
                <a:latin typeface="Arial" pitchFamily="34" charset="0"/>
              </a:defRPr>
            </a:lvl1pPr>
          </a:lstStyle>
          <a:p>
            <a:pPr>
              <a:defRPr/>
            </a:pPr>
            <a:fld id="{4C6513B2-E5D9-4C57-833E-96480EBBB690}" type="slidenum">
              <a:rPr lang="en-US"/>
              <a:pPr>
                <a:defRPr/>
              </a:pPr>
              <a:t>‹#›</a:t>
            </a:fld>
            <a:endParaRPr lang="en-US"/>
          </a:p>
        </p:txBody>
      </p:sp>
    </p:spTree>
    <p:extLst>
      <p:ext uri="{BB962C8B-B14F-4D97-AF65-F5344CB8AC3E}">
        <p14:creationId xmlns:p14="http://schemas.microsoft.com/office/powerpoint/2010/main" val="179712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27137" cy="463571"/>
          </a:xfrm>
          <a:prstGeom prst="rect">
            <a:avLst/>
          </a:prstGeom>
          <a:noFill/>
          <a:ln w="9525">
            <a:noFill/>
            <a:miter lim="800000"/>
            <a:headEnd/>
            <a:tailEnd/>
          </a:ln>
          <a:effectLst/>
        </p:spPr>
        <p:txBody>
          <a:bodyPr vert="horz" wrap="square" lIns="91042" tIns="45521" rIns="91042" bIns="45521"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5" name="Rectangle 3"/>
          <p:cNvSpPr>
            <a:spLocks noGrp="1" noChangeArrowheads="1"/>
          </p:cNvSpPr>
          <p:nvPr>
            <p:ph type="dt" idx="1"/>
          </p:nvPr>
        </p:nvSpPr>
        <p:spPr bwMode="auto">
          <a:xfrm>
            <a:off x="3956348" y="0"/>
            <a:ext cx="3027137" cy="463571"/>
          </a:xfrm>
          <a:prstGeom prst="rect">
            <a:avLst/>
          </a:prstGeom>
          <a:noFill/>
          <a:ln w="9525">
            <a:noFill/>
            <a:miter lim="800000"/>
            <a:headEnd/>
            <a:tailEnd/>
          </a:ln>
          <a:effectLst/>
        </p:spPr>
        <p:txBody>
          <a:bodyPr vert="horz" wrap="square" lIns="91042" tIns="45521" rIns="91042" bIns="45521"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698804" y="4408530"/>
            <a:ext cx="5587394" cy="4178279"/>
          </a:xfrm>
          <a:prstGeom prst="rect">
            <a:avLst/>
          </a:prstGeom>
          <a:noFill/>
          <a:ln w="9525">
            <a:noFill/>
            <a:miter lim="800000"/>
            <a:headEnd/>
            <a:tailEnd/>
          </a:ln>
          <a:effectLst/>
        </p:spPr>
        <p:txBody>
          <a:bodyPr vert="horz" wrap="square" lIns="91042" tIns="45521" rIns="91042" bIns="455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818595"/>
            <a:ext cx="3027137" cy="463571"/>
          </a:xfrm>
          <a:prstGeom prst="rect">
            <a:avLst/>
          </a:prstGeom>
          <a:noFill/>
          <a:ln w="9525">
            <a:noFill/>
            <a:miter lim="800000"/>
            <a:headEnd/>
            <a:tailEnd/>
          </a:ln>
          <a:effectLst/>
        </p:spPr>
        <p:txBody>
          <a:bodyPr vert="horz" wrap="square" lIns="91042" tIns="45521" rIns="91042" bIns="45521"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9" name="Rectangle 7"/>
          <p:cNvSpPr>
            <a:spLocks noGrp="1" noChangeArrowheads="1"/>
          </p:cNvSpPr>
          <p:nvPr>
            <p:ph type="sldNum" sz="quarter" idx="5"/>
          </p:nvPr>
        </p:nvSpPr>
        <p:spPr bwMode="auto">
          <a:xfrm>
            <a:off x="3956348" y="8818595"/>
            <a:ext cx="3027137" cy="463571"/>
          </a:xfrm>
          <a:prstGeom prst="rect">
            <a:avLst/>
          </a:prstGeom>
          <a:noFill/>
          <a:ln w="9525">
            <a:noFill/>
            <a:miter lim="800000"/>
            <a:headEnd/>
            <a:tailEnd/>
          </a:ln>
          <a:effectLst/>
        </p:spPr>
        <p:txBody>
          <a:bodyPr vert="horz" wrap="square" lIns="91042" tIns="45521" rIns="91042" bIns="45521" numCol="1" anchor="b" anchorCtr="0" compatLnSpc="1">
            <a:prstTxWarp prst="textNoShape">
              <a:avLst/>
            </a:prstTxWarp>
          </a:bodyPr>
          <a:lstStyle>
            <a:lvl1pPr algn="r" eaLnBrk="1" hangingPunct="1">
              <a:defRPr sz="1200">
                <a:latin typeface="Arial" pitchFamily="34" charset="0"/>
              </a:defRPr>
            </a:lvl1pPr>
          </a:lstStyle>
          <a:p>
            <a:pPr>
              <a:defRPr/>
            </a:pPr>
            <a:fld id="{84A5B621-FDBA-4F9C-8A22-9AFC010E32AF}" type="slidenum">
              <a:rPr lang="en-US"/>
              <a:pPr>
                <a:defRPr/>
              </a:pPr>
              <a:t>‹#›</a:t>
            </a:fld>
            <a:endParaRPr lang="en-US"/>
          </a:p>
        </p:txBody>
      </p:sp>
    </p:spTree>
    <p:extLst>
      <p:ext uri="{BB962C8B-B14F-4D97-AF65-F5344CB8AC3E}">
        <p14:creationId xmlns:p14="http://schemas.microsoft.com/office/powerpoint/2010/main" val="527586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srcRect/>
          <a:stretch>
            <a:fillRect/>
          </a:stretch>
        </p:blipFill>
        <p:spPr bwMode="auto">
          <a:xfrm>
            <a:off x="630238" y="576263"/>
            <a:ext cx="4389437" cy="434975"/>
          </a:xfrm>
          <a:prstGeom prst="rect">
            <a:avLst/>
          </a:prstGeom>
          <a:noFill/>
          <a:ln w="9525">
            <a:noFill/>
            <a:miter lim="800000"/>
            <a:headEnd/>
            <a:tailEnd/>
          </a:ln>
        </p:spPr>
      </p:pic>
      <p:sp>
        <p:nvSpPr>
          <p:cNvPr id="9"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sp>
        <p:nvSpPr>
          <p:cNvPr id="22" name="Content Placeholder 21"/>
          <p:cNvSpPr>
            <a:spLocks noGrp="1"/>
          </p:cNvSpPr>
          <p:nvPr>
            <p:ph sz="quarter" idx="10"/>
          </p:nvPr>
        </p:nvSpPr>
        <p:spPr>
          <a:xfrm>
            <a:off x="630936" y="2194560"/>
            <a:ext cx="8174736" cy="548640"/>
          </a:xfrm>
          <a:prstGeom prst="rect">
            <a:avLst/>
          </a:prstGeom>
        </p:spPr>
        <p:txBody>
          <a:bodyPr/>
          <a:lstStyle>
            <a:lvl1pPr>
              <a:buNone/>
              <a:defRPr sz="3000">
                <a:solidFill>
                  <a:srgbClr val="5F6062"/>
                </a:solidFill>
                <a:latin typeface="Univers LT Std 57 Cn" pitchFamily="34" charset="0"/>
              </a:defRPr>
            </a:lvl1pPr>
          </a:lstStyle>
          <a:p>
            <a:pPr lvl="0"/>
            <a:r>
              <a:rPr lang="en-US" dirty="0" smtClean="0"/>
              <a:t>Click to edit Master text styles</a:t>
            </a:r>
          </a:p>
        </p:txBody>
      </p:sp>
      <p:sp>
        <p:nvSpPr>
          <p:cNvPr id="24" name="Title 23"/>
          <p:cNvSpPr>
            <a:spLocks noGrp="1"/>
          </p:cNvSpPr>
          <p:nvPr>
            <p:ph type="title"/>
          </p:nvPr>
        </p:nvSpPr>
        <p:spPr>
          <a:xfrm>
            <a:off x="630936" y="2670048"/>
            <a:ext cx="7845552" cy="731520"/>
          </a:xfrm>
          <a:prstGeom prst="rect">
            <a:avLst/>
          </a:prstGeom>
        </p:spPr>
        <p:txBody>
          <a:bodyPr/>
          <a:lstStyle>
            <a:lvl1pPr algn="l">
              <a:defRPr sz="4200">
                <a:solidFill>
                  <a:schemeClr val="tx1"/>
                </a:solidFill>
                <a:latin typeface="Univers LT Std 57 Cn" pitchFamily="34" charset="0"/>
              </a:defRPr>
            </a:lvl1pPr>
          </a:lstStyle>
          <a:p>
            <a:r>
              <a:rPr lang="en-US" dirty="0" smtClean="0"/>
              <a:t>Click to edit Master title style</a:t>
            </a:r>
            <a:endParaRPr lang="en-US" dirty="0"/>
          </a:p>
        </p:txBody>
      </p:sp>
      <p:sp>
        <p:nvSpPr>
          <p:cNvPr id="26" name="Content Placeholder 25"/>
          <p:cNvSpPr>
            <a:spLocks noGrp="1"/>
          </p:cNvSpPr>
          <p:nvPr>
            <p:ph sz="quarter" idx="11"/>
          </p:nvPr>
        </p:nvSpPr>
        <p:spPr>
          <a:xfrm>
            <a:off x="630936" y="5257800"/>
            <a:ext cx="6400800" cy="393192"/>
          </a:xfrm>
          <a:prstGeom prst="rect">
            <a:avLst/>
          </a:prstGeom>
        </p:spPr>
        <p:txBody>
          <a:bodyPr/>
          <a:lstStyle>
            <a:lvl1pPr>
              <a:buNone/>
              <a:defRPr sz="2000" b="1">
                <a:solidFill>
                  <a:srgbClr val="5F6062"/>
                </a:solidFill>
                <a:latin typeface="Univers LT Std 47 Cn Lt" pitchFamily="34" charset="0"/>
              </a:defRPr>
            </a:lvl1pPr>
          </a:lstStyle>
          <a:p>
            <a:pPr lvl="0"/>
            <a:r>
              <a:rPr lang="en-US" dirty="0" smtClean="0"/>
              <a:t>Click to edit Master text styles</a:t>
            </a:r>
          </a:p>
        </p:txBody>
      </p:sp>
      <p:sp>
        <p:nvSpPr>
          <p:cNvPr id="28" name="Content Placeholder 27"/>
          <p:cNvSpPr>
            <a:spLocks noGrp="1"/>
          </p:cNvSpPr>
          <p:nvPr>
            <p:ph sz="quarter" idx="12"/>
          </p:nvPr>
        </p:nvSpPr>
        <p:spPr>
          <a:xfrm>
            <a:off x="630936" y="5559552"/>
            <a:ext cx="6400800" cy="400110"/>
          </a:xfrm>
          <a:prstGeom prst="rect">
            <a:avLst/>
          </a:prstGeom>
        </p:spPr>
        <p:txBody>
          <a:bodyPr wrap="square">
            <a:spAutoFit/>
          </a:bodyPr>
          <a:lstStyle>
            <a:lvl1pPr>
              <a:buNone/>
              <a:defRPr sz="2000" baseline="0">
                <a:solidFill>
                  <a:srgbClr val="5F6062"/>
                </a:solidFill>
                <a:latin typeface="Univers LT Std 57 Cn" pitchFamily="34" charset="0"/>
              </a:defRPr>
            </a:lvl1pPr>
          </a:lstStyle>
          <a:p>
            <a:pPr lvl="0"/>
            <a:r>
              <a:rPr lang="en-US" dirty="0" smtClean="0"/>
              <a:t>Click to edit Master text styles</a:t>
            </a:r>
          </a:p>
        </p:txBody>
      </p:sp>
      <p:sp>
        <p:nvSpPr>
          <p:cNvPr id="8" name="Text Placeholder 7"/>
          <p:cNvSpPr>
            <a:spLocks noGrp="1"/>
          </p:cNvSpPr>
          <p:nvPr>
            <p:ph type="body" sz="quarter" idx="13"/>
          </p:nvPr>
        </p:nvSpPr>
        <p:spPr>
          <a:xfrm>
            <a:off x="630936" y="5867400"/>
            <a:ext cx="6400800" cy="304800"/>
          </a:xfrm>
          <a:prstGeom prst="rect">
            <a:avLst/>
          </a:prstGeom>
        </p:spPr>
        <p:txBody>
          <a:bodyPr/>
          <a:lstStyle>
            <a:lvl1pPr>
              <a:buFont typeface="Arial" pitchFamily="34" charset="0"/>
              <a:buNone/>
              <a:defRPr sz="2000">
                <a:solidFill>
                  <a:srgbClr val="5F6062"/>
                </a:solidFill>
                <a:latin typeface="Univers LT Std 57 Cn" pitchFamily="34" charset="0"/>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2" name="Title 1"/>
          <p:cNvSpPr>
            <a:spLocks noGrp="1"/>
          </p:cNvSpPr>
          <p:nvPr>
            <p:ph type="title"/>
          </p:nvPr>
        </p:nvSpPr>
        <p:spPr>
          <a:xfrm>
            <a:off x="685800" y="530352"/>
            <a:ext cx="7772400" cy="630936"/>
          </a:xfrm>
          <a:prstGeom prst="rect">
            <a:avLst/>
          </a:prstGeom>
        </p:spPr>
        <p:txBody>
          <a:bodyPr anchor="t" anchorCtr="0"/>
          <a:lstStyle>
            <a:lvl1pPr algn="l">
              <a:defRPr sz="3000" b="0" i="0">
                <a:solidFill>
                  <a:schemeClr val="tx1"/>
                </a:solidFill>
                <a:latin typeface="Univers LT Std 57 Cn"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295400"/>
            <a:ext cx="5486400" cy="3962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600" i="1">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9394" name="Rectangle 2"/>
          <p:cNvSpPr>
            <a:spLocks noGrp="1" noChangeArrowheads="1"/>
          </p:cNvSpPr>
          <p:nvPr>
            <p:ph type="ctrTitle" sz="quarter"/>
          </p:nvPr>
        </p:nvSpPr>
        <p:spPr>
          <a:xfrm>
            <a:off x="685800" y="1997075"/>
            <a:ext cx="7772400" cy="1431925"/>
          </a:xfrm>
          <a:prstGeom prst="rect">
            <a:avLst/>
          </a:prstGeom>
        </p:spPr>
        <p:txBody>
          <a:bodyPr anchor="b" anchorCtr="1"/>
          <a:lstStyle>
            <a:lvl1pPr>
              <a:defRPr/>
            </a:lvl1pPr>
          </a:lstStyle>
          <a:p>
            <a:r>
              <a:rPr lang="en-US"/>
              <a:t>Click to edit Master title style</a:t>
            </a:r>
          </a:p>
        </p:txBody>
      </p:sp>
      <p:sp>
        <p:nvSpPr>
          <p:cNvPr id="59395" name="Rectangle 3"/>
          <p:cNvSpPr>
            <a:spLocks noGrp="1" noChangeArrowheads="1"/>
          </p:cNvSpPr>
          <p:nvPr>
            <p:ph type="subTitle" sz="quarter"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
        <p:nvSpPr>
          <p:cNvPr id="4" name="Rectangle 7"/>
          <p:cNvSpPr>
            <a:spLocks noGrp="1" noChangeArrowheads="1"/>
          </p:cNvSpPr>
          <p:nvPr>
            <p:ph type="dt" sz="quarter" idx="10"/>
          </p:nvPr>
        </p:nvSpPr>
        <p:spPr>
          <a:xfrm>
            <a:off x="457200" y="6245225"/>
            <a:ext cx="2133600" cy="476250"/>
          </a:xfrm>
          <a:prstGeom prst="rect">
            <a:avLst/>
          </a:prstGeom>
        </p:spPr>
        <p:txBody>
          <a:bodyPr/>
          <a:lstStyle>
            <a:lvl1pPr eaLnBrk="0" hangingPunc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5" name="Picture 6"/>
          <p:cNvPicPr>
            <a:picLocks noChangeAspect="1" noChangeArrowheads="1"/>
          </p:cNvPicPr>
          <p:nvPr/>
        </p:nvPicPr>
        <p:blipFill>
          <a:blip r:embed="rId2"/>
          <a:srcRect/>
          <a:stretch>
            <a:fillRect/>
          </a:stretch>
        </p:blipFill>
        <p:spPr bwMode="auto">
          <a:xfrm>
            <a:off x="758825" y="6245225"/>
            <a:ext cx="2487613" cy="247650"/>
          </a:xfrm>
          <a:prstGeom prst="rect">
            <a:avLst/>
          </a:prstGeom>
          <a:noFill/>
          <a:ln w="9525">
            <a:noFill/>
            <a:miter lim="800000"/>
            <a:headEnd/>
            <a:tailEnd/>
          </a:ln>
        </p:spPr>
      </p:pic>
      <p:sp>
        <p:nvSpPr>
          <p:cNvPr id="6"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7" name="TextBox 7"/>
          <p:cNvSpPr txBox="1"/>
          <p:nvPr userDrawn="1"/>
        </p:nvSpPr>
        <p:spPr>
          <a:xfrm>
            <a:off x="7239000" y="6199188"/>
            <a:ext cx="1143000" cy="304800"/>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E764526B-CA93-4623-ADC1-077BC627B3CD}"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
        <p:nvSpPr>
          <p:cNvPr id="8"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525963"/>
          </a:xfrm>
          <a:prstGeom prst="rect">
            <a:avLst/>
          </a:prstGeom>
        </p:spPr>
        <p:txBody>
          <a:bodyPr/>
          <a:lstStyle>
            <a:lvl1pPr>
              <a:buFont typeface="Arial" pitchFamily="34" charset="0"/>
              <a:buChar char="•"/>
              <a:defRPr sz="1800">
                <a:solidFill>
                  <a:schemeClr val="tx1"/>
                </a:solidFill>
                <a:latin typeface="Univers LT Std 47 Cn Lt" pitchFamily="34" charset="0"/>
              </a:defRPr>
            </a:lvl1pPr>
            <a:lvl2pPr>
              <a:buClr>
                <a:schemeClr val="tx1"/>
              </a:buClr>
              <a:buFont typeface="Univers LT Std 47 Cn Lt" pitchFamily="34" charset="0"/>
              <a:buChar char="–"/>
              <a:defRPr sz="1800">
                <a:solidFill>
                  <a:srgbClr val="5F6062"/>
                </a:solidFill>
                <a:latin typeface="Univers LT Std 47 Cn Lt" pitchFamily="34" charset="0"/>
              </a:defRPr>
            </a:lvl2pPr>
            <a:lvl3pPr>
              <a:buClr>
                <a:schemeClr val="tx1"/>
              </a:buClr>
              <a:buFont typeface="Univers LT Std 47 Cn Lt" pitchFamily="34" charset="0"/>
              <a:buChar char="–"/>
              <a:defRPr sz="1800">
                <a:solidFill>
                  <a:srgbClr val="5F6062"/>
                </a:solidFill>
                <a:latin typeface="Univers LT Std 47 Cn Lt" pitchFamily="34" charset="0"/>
              </a:defRPr>
            </a:lvl3pPr>
            <a:lvl4pPr>
              <a:buClr>
                <a:schemeClr val="tx1"/>
              </a:buClr>
              <a:buFont typeface="Wingdings" pitchFamily="2" charset="2"/>
              <a:buChar char="v"/>
              <a:defRPr sz="1800">
                <a:solidFill>
                  <a:srgbClr val="5F6062"/>
                </a:solidFill>
                <a:latin typeface="Univers LT Std 47 Cn Lt" pitchFamily="34" charset="0"/>
              </a:defRPr>
            </a:lvl4pPr>
            <a:lvl5pPr>
              <a:buClr>
                <a:schemeClr val="tx1"/>
              </a:buClr>
              <a:buFont typeface="Wingdings" pitchFamily="2" charset="2"/>
              <a:buChar char="v"/>
              <a:defRPr sz="1800">
                <a:solidFill>
                  <a:srgbClr val="5F6062"/>
                </a:solidFill>
                <a:latin typeface="Univers LT Std 47 Cn L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Numbered Bullits">
    <p:spTree>
      <p:nvGrpSpPr>
        <p:cNvPr id="1" name=""/>
        <p:cNvGrpSpPr/>
        <p:nvPr/>
      </p:nvGrpSpPr>
      <p:grpSpPr>
        <a:xfrm>
          <a:off x="0" y="0"/>
          <a:ext cx="0" cy="0"/>
          <a:chOff x="0" y="0"/>
          <a:chExt cx="0" cy="0"/>
        </a:xfrm>
      </p:grpSpPr>
      <p:sp>
        <p:nvSpPr>
          <p:cNvPr id="4"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idx="1"/>
          </p:nvPr>
        </p:nvSpPr>
        <p:spPr>
          <a:xfrm>
            <a:off x="457200" y="1295400"/>
            <a:ext cx="8229600" cy="4525963"/>
          </a:xfrm>
          <a:prstGeom prst="rect">
            <a:avLst/>
          </a:prstGeom>
        </p:spPr>
        <p:txBody>
          <a:bodyPr/>
          <a:lstStyle>
            <a:lvl1pPr>
              <a:buNone/>
              <a:defRPr sz="1800">
                <a:solidFill>
                  <a:schemeClr val="tx1"/>
                </a:solidFill>
                <a:latin typeface="Univers LT Std 47 Cn Lt" pitchFamily="34" charset="0"/>
              </a:defRPr>
            </a:lvl1pPr>
            <a:lvl2pPr marL="800100" indent="-342900">
              <a:buClr>
                <a:srgbClr val="00674E"/>
              </a:buClr>
              <a:buFont typeface="+mj-lt"/>
              <a:buAutoNum type="arabicPeriod"/>
              <a:defRPr sz="1800">
                <a:solidFill>
                  <a:srgbClr val="5F6062"/>
                </a:solidFill>
                <a:latin typeface="Univers LT Std 47 Cn Lt" pitchFamily="34" charset="0"/>
              </a:defRPr>
            </a:lvl2pPr>
            <a:lvl3pPr marL="1257300" indent="-342900">
              <a:buClr>
                <a:srgbClr val="00674E"/>
              </a:buClr>
              <a:buFont typeface="+mj-lt"/>
              <a:buAutoNum type="alphaLcParenR"/>
              <a:defRPr sz="1800">
                <a:solidFill>
                  <a:srgbClr val="5F6062"/>
                </a:solidFill>
                <a:latin typeface="Univers LT Std 47 Cn Lt" pitchFamily="34" charset="0"/>
              </a:defRPr>
            </a:lvl3pPr>
            <a:lvl4pPr marL="1714500" indent="-342900">
              <a:buClr>
                <a:srgbClr val="00674E"/>
              </a:buClr>
              <a:buFont typeface="+mj-lt"/>
              <a:buAutoNum type="arabicPeriod"/>
              <a:defRPr sz="1800">
                <a:solidFill>
                  <a:srgbClr val="5F6062"/>
                </a:solidFill>
                <a:latin typeface="Univers LT Std 47 Cn Lt" pitchFamily="34" charset="0"/>
              </a:defRPr>
            </a:lvl4pPr>
            <a:lvl5pPr marL="2171700" indent="-342900">
              <a:buClr>
                <a:srgbClr val="00674E"/>
              </a:buClr>
              <a:buFont typeface="+mj-lt"/>
              <a:buAutoNum type="arabicPeriod"/>
              <a:defRPr sz="1800">
                <a:solidFill>
                  <a:srgbClr val="5F6062"/>
                </a:solidFill>
                <a:latin typeface="Univers LT Std 47 Cn Lt"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000" b="1" cap="all">
                <a:solidFill>
                  <a:schemeClr val="tx1"/>
                </a:solidFill>
                <a:latin typeface="Univers LT Std 57 Cn"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5F6062"/>
                </a:solidFill>
                <a:latin typeface="Univers LT Std 47 Cn L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sz="half" idx="1"/>
          </p:nvPr>
        </p:nvSpPr>
        <p:spPr>
          <a:xfrm>
            <a:off x="457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8" name="Title 7"/>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0">
                <a:solidFill>
                  <a:schemeClr val="tx1"/>
                </a:solidFill>
                <a:latin typeface="Univers LT Std 47 Cn Lt"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600">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1027" name="Picture 6"/>
          <p:cNvPicPr>
            <a:picLocks noChangeAspect="1" noChangeArrowheads="1"/>
          </p:cNvPicPr>
          <p:nvPr/>
        </p:nvPicPr>
        <p:blipFill>
          <a:blip r:embed="rId13"/>
          <a:srcRect/>
          <a:stretch>
            <a:fillRect/>
          </a:stretch>
        </p:blipFill>
        <p:spPr bwMode="auto">
          <a:xfrm>
            <a:off x="758825" y="6245225"/>
            <a:ext cx="2487613" cy="247650"/>
          </a:xfrm>
          <a:prstGeom prst="rect">
            <a:avLst/>
          </a:prstGeom>
          <a:noFill/>
          <a:ln w="9525">
            <a:noFill/>
            <a:miter lim="800000"/>
            <a:headEnd/>
            <a:tailEnd/>
          </a:ln>
        </p:spPr>
      </p:pic>
      <p:sp>
        <p:nvSpPr>
          <p:cNvPr id="24"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8" name="TextBox 7"/>
          <p:cNvSpPr txBox="1"/>
          <p:nvPr userDrawn="1"/>
        </p:nvSpPr>
        <p:spPr>
          <a:xfrm>
            <a:off x="7239000" y="6199188"/>
            <a:ext cx="1143000" cy="301625"/>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361A5CE0-DB7A-456C-9109-81B6777B8B83}"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5" r:id="rId4"/>
    <p:sldLayoutId id="2147483759" r:id="rId5"/>
    <p:sldLayoutId id="2147483760" r:id="rId6"/>
    <p:sldLayoutId id="2147483761" r:id="rId7"/>
    <p:sldLayoutId id="2147483754" r:id="rId8"/>
    <p:sldLayoutId id="2147483753" r:id="rId9"/>
    <p:sldLayoutId id="2147483762" r:id="rId10"/>
    <p:sldLayoutId id="21474837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title"/>
          </p:nvPr>
        </p:nvSpPr>
        <p:spPr bwMode="auto">
          <a:xfrm>
            <a:off x="630238" y="2670175"/>
            <a:ext cx="7847012" cy="7318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dirty="0" smtClean="0"/>
              <a:t>Seeing the Big Picture: Financial Markets, Conflict and Corruption</a:t>
            </a:r>
            <a:endParaRPr lang="en-US" sz="3200" dirty="0" smtClean="0">
              <a:latin typeface="Univers LT Std 57 Cn"/>
            </a:endParaRPr>
          </a:p>
        </p:txBody>
      </p:sp>
      <p:sp>
        <p:nvSpPr>
          <p:cNvPr id="15362" name="Content Placeholder 3"/>
          <p:cNvSpPr>
            <a:spLocks noGrp="1"/>
          </p:cNvSpPr>
          <p:nvPr>
            <p:ph sz="quarter" idx="11"/>
          </p:nvPr>
        </p:nvSpPr>
        <p:spPr bwMode="auto">
          <a:xfrm>
            <a:off x="685800" y="5105400"/>
            <a:ext cx="6400800" cy="393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Univers LT Std 47 Cn Lt"/>
              </a:rPr>
              <a:t>Dan </a:t>
            </a:r>
            <a:r>
              <a:rPr lang="en-US" dirty="0" err="1" smtClean="0">
                <a:latin typeface="Univers LT Std 47 Cn Lt"/>
              </a:rPr>
              <a:t>diBartolomeo</a:t>
            </a:r>
            <a:r>
              <a:rPr lang="en-US" dirty="0" smtClean="0">
                <a:latin typeface="Univers LT Std 47 Cn Lt"/>
              </a:rPr>
              <a:t> and Howard Hoffman</a:t>
            </a:r>
          </a:p>
          <a:p>
            <a:pPr eaLnBrk="1" hangingPunct="1"/>
            <a:r>
              <a:rPr lang="en-US" dirty="0" smtClean="0">
                <a:latin typeface="Univers LT Std 47 Cn Lt"/>
              </a:rPr>
              <a:t>	</a:t>
            </a:r>
          </a:p>
        </p:txBody>
      </p:sp>
      <p:sp>
        <p:nvSpPr>
          <p:cNvPr id="15363" name="Content Placeholder 4"/>
          <p:cNvSpPr>
            <a:spLocks noGrp="1"/>
          </p:cNvSpPr>
          <p:nvPr>
            <p:ph sz="quarter" idx="12"/>
          </p:nvPr>
        </p:nvSpPr>
        <p:spPr bwMode="auto">
          <a:xfrm>
            <a:off x="630238" y="5559425"/>
            <a:ext cx="6400800" cy="769441"/>
          </a:xfrm>
          <a:noFill/>
          <a:ln>
            <a:miter lim="800000"/>
            <a:headEnd/>
            <a:tailEnd/>
          </a:ln>
        </p:spPr>
        <p:txBody>
          <a:bodyPr vert="horz" lIns="91440" tIns="45720" rIns="91440" bIns="45720" numCol="1" anchor="t" anchorCtr="0" compatLnSpc="1">
            <a:prstTxWarp prst="textNoShape">
              <a:avLst/>
            </a:prstTxWarp>
          </a:bodyPr>
          <a:lstStyle/>
          <a:p>
            <a:pPr eaLnBrk="1" hangingPunct="1"/>
            <a:r>
              <a:rPr lang="en-US" dirty="0" smtClean="0">
                <a:latin typeface="Univers LT Std 57 Cn"/>
              </a:rPr>
              <a:t>Northfield</a:t>
            </a:r>
          </a:p>
          <a:p>
            <a:pPr eaLnBrk="1" hangingPunct="1"/>
            <a:r>
              <a:rPr lang="en-US" dirty="0" smtClean="0">
                <a:latin typeface="Univers LT Std 57 Cn"/>
              </a:rPr>
              <a:t>QWAFAFEW New York April 20</a:t>
            </a:r>
            <a:r>
              <a:rPr lang="en-US" dirty="0" smtClean="0">
                <a:latin typeface="Univers LT Std 57 Cn"/>
              </a:rPr>
              <a:t>15</a:t>
            </a:r>
            <a:endParaRPr lang="en-US" dirty="0" smtClean="0">
              <a:latin typeface="Univers LT Std 57 C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Returns and Geopolitical Conflict</a:t>
            </a:r>
            <a:endParaRPr lang="en-US" dirty="0"/>
          </a:p>
        </p:txBody>
      </p:sp>
      <p:sp>
        <p:nvSpPr>
          <p:cNvPr id="3" name="Content Placeholder 2"/>
          <p:cNvSpPr>
            <a:spLocks noGrp="1"/>
          </p:cNvSpPr>
          <p:nvPr>
            <p:ph idx="1"/>
          </p:nvPr>
        </p:nvSpPr>
        <p:spPr/>
        <p:txBody>
          <a:bodyPr/>
          <a:lstStyle/>
          <a:p>
            <a:r>
              <a:rPr lang="en-US" sz="2400" dirty="0" smtClean="0"/>
              <a:t>We perceive geopolitical conflicts such as wars to be the strongest “news” events. Based on the foregoing discussion we form two hypotheses:</a:t>
            </a:r>
          </a:p>
          <a:p>
            <a:endParaRPr lang="en-US" sz="2400" dirty="0"/>
          </a:p>
          <a:p>
            <a:pPr lvl="1"/>
            <a:r>
              <a:rPr lang="en-US" sz="2400" dirty="0" smtClean="0"/>
              <a:t>H1: Long term financial market returns will be negatively correlated with geopolitical conflict</a:t>
            </a:r>
            <a:br>
              <a:rPr lang="en-US" sz="2400" dirty="0" smtClean="0"/>
            </a:br>
            <a:endParaRPr lang="en-US" sz="2400" dirty="0" smtClean="0"/>
          </a:p>
          <a:p>
            <a:pPr lvl="1"/>
            <a:r>
              <a:rPr lang="en-US" sz="2400" dirty="0" smtClean="0"/>
              <a:t>H2: The effect of this relationship will be even stronger for debt markets.  Wars are expensive, driving up yields, losers in war can’t pay and there is no “upside” for lenders even if their borrower wins a war. </a:t>
            </a:r>
          </a:p>
        </p:txBody>
      </p:sp>
    </p:spTree>
    <p:extLst>
      <p:ext uri="{BB962C8B-B14F-4D97-AF65-F5344CB8AC3E}">
        <p14:creationId xmlns:p14="http://schemas.microsoft.com/office/powerpoint/2010/main" val="2316048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a:t>
            </a:r>
            <a:endParaRPr lang="en-US" dirty="0"/>
          </a:p>
        </p:txBody>
      </p:sp>
      <p:sp>
        <p:nvSpPr>
          <p:cNvPr id="3" name="Content Placeholder 2"/>
          <p:cNvSpPr>
            <a:spLocks noGrp="1"/>
          </p:cNvSpPr>
          <p:nvPr>
            <p:ph idx="1"/>
          </p:nvPr>
        </p:nvSpPr>
        <p:spPr/>
        <p:txBody>
          <a:bodyPr/>
          <a:lstStyle/>
          <a:p>
            <a:r>
              <a:rPr lang="en-US" sz="2400" dirty="0" smtClean="0"/>
              <a:t>For financial market returns we take global value-weighted index values for equities and bonds</a:t>
            </a:r>
            <a:r>
              <a:rPr lang="en-US" sz="2400" dirty="0"/>
              <a:t> </a:t>
            </a:r>
            <a:r>
              <a:rPr lang="en-US" sz="2400" dirty="0" smtClean="0"/>
              <a:t>calculated in US$</a:t>
            </a:r>
            <a:endParaRPr lang="en-US" sz="2000" dirty="0" smtClean="0"/>
          </a:p>
          <a:p>
            <a:pPr lvl="1"/>
            <a:r>
              <a:rPr lang="en-US" sz="2000" dirty="0" smtClean="0"/>
              <a:t>From </a:t>
            </a:r>
            <a:r>
              <a:rPr lang="en-US" sz="2000" dirty="0" err="1" smtClean="0"/>
              <a:t>Dimson</a:t>
            </a:r>
            <a:r>
              <a:rPr lang="en-US" sz="2000" dirty="0" smtClean="0"/>
              <a:t>, Marsh, Staunton (2012) dataset.   They include all countries with traded markets between 1900 and 2010.   The data is not survivorship biased.  Countries that went to zero are included appropriately. Available from CS and Morningstar.  </a:t>
            </a:r>
            <a:endParaRPr lang="en-US" sz="1200" dirty="0" smtClean="0"/>
          </a:p>
          <a:p>
            <a:r>
              <a:rPr lang="en-US" sz="2400" dirty="0" smtClean="0"/>
              <a:t>For the measure of global geopolitical conflict, we created a proprietary data set. </a:t>
            </a:r>
            <a:r>
              <a:rPr lang="en-US" sz="2000" dirty="0" smtClean="0"/>
              <a:t> </a:t>
            </a:r>
          </a:p>
          <a:p>
            <a:pPr lvl="1"/>
            <a:r>
              <a:rPr lang="en-US" sz="2000" dirty="0" smtClean="0"/>
              <a:t>Metric is “deaths by conflict” globally year by year as percentage of world population  (32 major events)</a:t>
            </a:r>
          </a:p>
          <a:p>
            <a:pPr lvl="1"/>
            <a:r>
              <a:rPr lang="en-US" sz="2000" dirty="0" smtClean="0"/>
              <a:t>Included high/low and median estimates for each event</a:t>
            </a:r>
          </a:p>
          <a:p>
            <a:pPr lvl="1"/>
            <a:r>
              <a:rPr lang="en-US" sz="2000" dirty="0" smtClean="0"/>
              <a:t>Included all wars, civil war, genocide and famine (deprivation of food aid) even in countries were there were no markets</a:t>
            </a:r>
          </a:p>
          <a:p>
            <a:pPr lvl="1"/>
            <a:endParaRPr lang="en-US" sz="2400" dirty="0"/>
          </a:p>
        </p:txBody>
      </p:sp>
    </p:spTree>
    <p:extLst>
      <p:ext uri="{BB962C8B-B14F-4D97-AF65-F5344CB8AC3E}">
        <p14:creationId xmlns:p14="http://schemas.microsoft.com/office/powerpoint/2010/main" val="608043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Data Observations	</a:t>
            </a:r>
            <a:endParaRPr lang="en-US" dirty="0"/>
          </a:p>
        </p:txBody>
      </p:sp>
      <p:sp>
        <p:nvSpPr>
          <p:cNvPr id="3" name="Content Placeholder 2"/>
          <p:cNvSpPr>
            <a:spLocks noGrp="1"/>
          </p:cNvSpPr>
          <p:nvPr>
            <p:ph idx="1"/>
          </p:nvPr>
        </p:nvSpPr>
        <p:spPr/>
        <p:txBody>
          <a:bodyPr/>
          <a:lstStyle/>
          <a:p>
            <a:r>
              <a:rPr lang="en-US" sz="2400" dirty="0" smtClean="0"/>
              <a:t>For conflict events lasting longer than one year (e.g. World War II), we allocated linearly across the conflict years, so 20% of deaths would appear in each year for a five year event. </a:t>
            </a:r>
            <a:br>
              <a:rPr lang="en-US" sz="2400" dirty="0" smtClean="0"/>
            </a:br>
            <a:endParaRPr lang="en-US" sz="2000" dirty="0" smtClean="0"/>
          </a:p>
          <a:p>
            <a:r>
              <a:rPr lang="en-US" sz="2400" dirty="0" smtClean="0"/>
              <a:t>As we are concerned with long term investment results in a presumably noisy relationship, we aggregated the annual data into eleven decade long observations (1900 to 1910, 1910 to 1920, etc.) </a:t>
            </a:r>
          </a:p>
          <a:p>
            <a:endParaRPr lang="en-US" sz="2000" dirty="0" smtClean="0"/>
          </a:p>
          <a:p>
            <a:r>
              <a:rPr lang="en-US" sz="2400" dirty="0" smtClean="0"/>
              <a:t>All statistics reported have been corrected for small sample bias.  </a:t>
            </a:r>
            <a:endParaRPr lang="en-US" sz="2400" dirty="0"/>
          </a:p>
        </p:txBody>
      </p:sp>
    </p:spTree>
    <p:extLst>
      <p:ext uri="{BB962C8B-B14F-4D97-AF65-F5344CB8AC3E}">
        <p14:creationId xmlns:p14="http://schemas.microsoft.com/office/powerpoint/2010/main" val="2987579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Statistics and Results	</a:t>
            </a:r>
            <a:endParaRPr lang="en-US" dirty="0"/>
          </a:p>
        </p:txBody>
      </p:sp>
      <p:sp>
        <p:nvSpPr>
          <p:cNvPr id="3" name="Content Placeholder 2"/>
          <p:cNvSpPr>
            <a:spLocks noGrp="1"/>
          </p:cNvSpPr>
          <p:nvPr>
            <p:ph idx="1"/>
          </p:nvPr>
        </p:nvSpPr>
        <p:spPr/>
        <p:txBody>
          <a:bodyPr/>
          <a:lstStyle/>
          <a:p>
            <a:r>
              <a:rPr lang="en-US" sz="2400" dirty="0" smtClean="0"/>
              <a:t>We use a simple OLS regression model where market returns are the dependent variable and our “death” metric is the independent variable</a:t>
            </a:r>
          </a:p>
          <a:p>
            <a:pPr lvl="1"/>
            <a:r>
              <a:rPr lang="en-US" sz="2000" dirty="0" smtClean="0"/>
              <a:t>Depending on whether you use the “high”, “median” or “low” estimate for conflict, the correlation of equity market is between negative 30% and negative 38%.  This result is not statistically significant with only 11 data points </a:t>
            </a:r>
          </a:p>
          <a:p>
            <a:pPr lvl="1"/>
            <a:r>
              <a:rPr lang="en-US" sz="2000" dirty="0" smtClean="0"/>
              <a:t>For global bond markets, the simple correlation ranges from negative 63 to 71%, </a:t>
            </a:r>
            <a:r>
              <a:rPr lang="en-US" sz="2000" dirty="0" smtClean="0">
                <a:solidFill>
                  <a:srgbClr val="FF0000"/>
                </a:solidFill>
              </a:rPr>
              <a:t>which is highly statistically significant with just eleven data points</a:t>
            </a:r>
          </a:p>
          <a:p>
            <a:pPr lvl="1"/>
            <a:r>
              <a:rPr lang="en-US" sz="2000" dirty="0" smtClean="0"/>
              <a:t>For a 60/40 typical institutional portfolio, the correlation averaged around negative 45% which is significant at the 95% confidence interval</a:t>
            </a:r>
          </a:p>
          <a:p>
            <a:pPr lvl="1"/>
            <a:r>
              <a:rPr lang="en-US" sz="2000" dirty="0" smtClean="0"/>
              <a:t>No statistically significant lead/lag relationships</a:t>
            </a:r>
          </a:p>
          <a:p>
            <a:pPr lvl="1"/>
            <a:endParaRPr lang="en-US" sz="2000" dirty="0" smtClean="0"/>
          </a:p>
          <a:p>
            <a:endParaRPr lang="en-US" sz="2400" dirty="0"/>
          </a:p>
        </p:txBody>
      </p:sp>
    </p:spTree>
    <p:extLst>
      <p:ext uri="{BB962C8B-B14F-4D97-AF65-F5344CB8AC3E}">
        <p14:creationId xmlns:p14="http://schemas.microsoft.com/office/powerpoint/2010/main" val="2140764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More on Exploration	</a:t>
            </a:r>
            <a:endParaRPr lang="en-US" dirty="0"/>
          </a:p>
        </p:txBody>
      </p:sp>
      <p:sp>
        <p:nvSpPr>
          <p:cNvPr id="3" name="Content Placeholder 2"/>
          <p:cNvSpPr>
            <a:spLocks noGrp="1"/>
          </p:cNvSpPr>
          <p:nvPr>
            <p:ph idx="1"/>
          </p:nvPr>
        </p:nvSpPr>
        <p:spPr/>
        <p:txBody>
          <a:bodyPr/>
          <a:lstStyle/>
          <a:p>
            <a:r>
              <a:rPr lang="en-US" sz="2400" dirty="0" smtClean="0"/>
              <a:t>If we restate the independent variable as the log (base 10) of the conflict measure, the correlations rise to over negative 80%</a:t>
            </a:r>
          </a:p>
          <a:p>
            <a:pPr lvl="1"/>
            <a:r>
              <a:rPr lang="en-US" sz="2000" dirty="0" smtClean="0"/>
              <a:t>The “best fit” is between bond market returns and the “maximum” conflict time series with a correlation of negative 86% (r-squared = .74). Statistically significant at a greater than 99.9% level</a:t>
            </a:r>
          </a:p>
          <a:p>
            <a:pPr lvl="1"/>
            <a:r>
              <a:rPr lang="en-US" sz="2000" dirty="0"/>
              <a:t>We chose not to control for other effects (inflation, changes in rate of GDP growth) as they may also be </a:t>
            </a:r>
            <a:r>
              <a:rPr lang="en-US" sz="2000" dirty="0" smtClean="0"/>
              <a:t>outcomes of </a:t>
            </a:r>
            <a:r>
              <a:rPr lang="en-US" sz="2000" dirty="0"/>
              <a:t>the </a:t>
            </a:r>
            <a:r>
              <a:rPr lang="en-US" sz="2000" dirty="0" smtClean="0"/>
              <a:t>real </a:t>
            </a:r>
            <a:r>
              <a:rPr lang="en-US" sz="2000" dirty="0"/>
              <a:t>world </a:t>
            </a:r>
            <a:r>
              <a:rPr lang="en-US" sz="2000" dirty="0" smtClean="0"/>
              <a:t>events, not independent effects</a:t>
            </a:r>
          </a:p>
          <a:p>
            <a:pPr lvl="1"/>
            <a:r>
              <a:rPr lang="en-US" sz="2000" dirty="0" smtClean="0"/>
              <a:t>Relationship of stocks to the log of the conflict measure were slightly lower as compared to the simple measure</a:t>
            </a:r>
          </a:p>
          <a:p>
            <a:pPr lvl="1"/>
            <a:r>
              <a:rPr lang="en-US" sz="2000" dirty="0" smtClean="0"/>
              <a:t>Relationship of a 60/40 portfolio to the conflict measure was approximately unchanged.  </a:t>
            </a:r>
          </a:p>
          <a:p>
            <a:pPr lvl="1"/>
            <a:endParaRPr lang="en-US" sz="2000" dirty="0" smtClean="0"/>
          </a:p>
          <a:p>
            <a:pPr lvl="1"/>
            <a:endParaRPr lang="en-US" sz="2400" dirty="0"/>
          </a:p>
        </p:txBody>
      </p:sp>
    </p:spTree>
    <p:extLst>
      <p:ext uri="{BB962C8B-B14F-4D97-AF65-F5344CB8AC3E}">
        <p14:creationId xmlns:p14="http://schemas.microsoft.com/office/powerpoint/2010/main" val="1559034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on Conflict		</a:t>
            </a:r>
            <a:endParaRPr lang="en-US" dirty="0"/>
          </a:p>
        </p:txBody>
      </p:sp>
      <p:sp>
        <p:nvSpPr>
          <p:cNvPr id="3" name="Content Placeholder 2"/>
          <p:cNvSpPr>
            <a:spLocks noGrp="1"/>
          </p:cNvSpPr>
          <p:nvPr>
            <p:ph idx="1"/>
          </p:nvPr>
        </p:nvSpPr>
        <p:spPr/>
        <p:txBody>
          <a:bodyPr/>
          <a:lstStyle/>
          <a:p>
            <a:r>
              <a:rPr lang="en-US" sz="2000" dirty="0" smtClean="0"/>
              <a:t>For Hypothesis 1, we can reject the null for both fixed income markets and the 60/40 portfolio.  For equities alone, the result has the correct sign but is not significant on eleven observations.</a:t>
            </a:r>
          </a:p>
          <a:p>
            <a:endParaRPr lang="en-US" sz="2000" dirty="0"/>
          </a:p>
          <a:p>
            <a:r>
              <a:rPr lang="en-US" sz="2000" dirty="0" smtClean="0">
                <a:solidFill>
                  <a:srgbClr val="FF0000"/>
                </a:solidFill>
              </a:rPr>
              <a:t>For Hypothesis 2, we can reject the null hypothesis.  Bond markets are nearly linearly negatively related to the conflict measure and are substantially more negatively related to geopolitical conflict than equity markets.</a:t>
            </a:r>
            <a:br>
              <a:rPr lang="en-US" sz="2000" dirty="0" smtClean="0">
                <a:solidFill>
                  <a:srgbClr val="FF0000"/>
                </a:solidFill>
              </a:rPr>
            </a:br>
            <a:endParaRPr lang="en-US" sz="2000" dirty="0" smtClean="0">
              <a:solidFill>
                <a:srgbClr val="FF0000"/>
              </a:solidFill>
            </a:endParaRPr>
          </a:p>
          <a:p>
            <a:r>
              <a:rPr lang="en-US" sz="2000" dirty="0" smtClean="0"/>
              <a:t>We are making no formal claims about causality, but I think its more intuitive to think of conflict impacting financial markets than financial market outcomes causing wars </a:t>
            </a:r>
          </a:p>
          <a:p>
            <a:pPr lvl="1"/>
            <a:r>
              <a:rPr lang="en-US" sz="2000" dirty="0" smtClean="0"/>
              <a:t>Paul Krugman on Ukraine aside</a:t>
            </a:r>
          </a:p>
          <a:p>
            <a:endParaRPr lang="en-US" sz="2400" dirty="0"/>
          </a:p>
          <a:p>
            <a:endParaRPr lang="en-US" sz="2400" dirty="0"/>
          </a:p>
        </p:txBody>
      </p:sp>
    </p:spTree>
    <p:extLst>
      <p:ext uri="{BB962C8B-B14F-4D97-AF65-F5344CB8AC3E}">
        <p14:creationId xmlns:p14="http://schemas.microsoft.com/office/powerpoint/2010/main" val="3003203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Corruption			</a:t>
            </a:r>
            <a:endParaRPr lang="en-US" dirty="0"/>
          </a:p>
        </p:txBody>
      </p:sp>
      <p:sp>
        <p:nvSpPr>
          <p:cNvPr id="3" name="Content Placeholder 2"/>
          <p:cNvSpPr>
            <a:spLocks noGrp="1"/>
          </p:cNvSpPr>
          <p:nvPr>
            <p:ph idx="1"/>
          </p:nvPr>
        </p:nvSpPr>
        <p:spPr/>
        <p:txBody>
          <a:bodyPr/>
          <a:lstStyle/>
          <a:p>
            <a:r>
              <a:rPr lang="en-US" sz="2400" dirty="0" smtClean="0"/>
              <a:t>We wish to explore the relationship between financial markets and the perception of corruption across countries. </a:t>
            </a:r>
            <a:br>
              <a:rPr lang="en-US" sz="2400" dirty="0" smtClean="0"/>
            </a:br>
            <a:endParaRPr lang="en-US" sz="2400" dirty="0" smtClean="0"/>
          </a:p>
          <a:p>
            <a:r>
              <a:rPr lang="en-US" sz="2400" dirty="0" smtClean="0"/>
              <a:t>The seminal study is </a:t>
            </a:r>
            <a:r>
              <a:rPr lang="en-US" sz="2400" dirty="0" err="1" smtClean="0"/>
              <a:t>Shleifer</a:t>
            </a:r>
            <a:r>
              <a:rPr lang="en-US" sz="2400" dirty="0" smtClean="0"/>
              <a:t> and </a:t>
            </a:r>
            <a:r>
              <a:rPr lang="en-US" sz="2400" dirty="0" err="1" smtClean="0"/>
              <a:t>Vishny</a:t>
            </a:r>
            <a:r>
              <a:rPr lang="en-US" sz="2400" dirty="0" smtClean="0"/>
              <a:t> (1993)</a:t>
            </a:r>
          </a:p>
          <a:p>
            <a:pPr lvl="1"/>
            <a:r>
              <a:rPr lang="en-US" sz="2000" dirty="0" smtClean="0"/>
              <a:t>They found GDP growth is slower in countries perceived to be corrupt</a:t>
            </a:r>
          </a:p>
          <a:p>
            <a:pPr lvl="1"/>
            <a:r>
              <a:rPr lang="en-US" sz="2000" dirty="0" smtClean="0"/>
              <a:t>They found the value of traded equity markets as a fraction of GDP to be smaller in corrupt countries</a:t>
            </a:r>
            <a:br>
              <a:rPr lang="en-US" sz="2000" dirty="0" smtClean="0"/>
            </a:br>
            <a:endParaRPr lang="en-US" sz="2000" dirty="0" smtClean="0"/>
          </a:p>
          <a:p>
            <a:r>
              <a:rPr lang="en-US" sz="2400" dirty="0" smtClean="0"/>
              <a:t>We will update their analysis to 2012, using the years 2002, 2007 and 2012 as representatives. </a:t>
            </a:r>
          </a:p>
          <a:p>
            <a:pPr marL="457200" lvl="1" indent="0">
              <a:buNone/>
            </a:pPr>
            <a:endParaRPr lang="en-US" sz="2400" dirty="0" smtClean="0"/>
          </a:p>
          <a:p>
            <a:endParaRPr lang="en-US" sz="2400" dirty="0" smtClean="0"/>
          </a:p>
          <a:p>
            <a:pPr lvl="1"/>
            <a:endParaRPr lang="en-US" sz="2400" dirty="0"/>
          </a:p>
        </p:txBody>
      </p:sp>
    </p:spTree>
    <p:extLst>
      <p:ext uri="{BB962C8B-B14F-4D97-AF65-F5344CB8AC3E}">
        <p14:creationId xmlns:p14="http://schemas.microsoft.com/office/powerpoint/2010/main" val="1424276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Corruption		</a:t>
            </a:r>
            <a:endParaRPr lang="en-US" dirty="0"/>
          </a:p>
        </p:txBody>
      </p:sp>
      <p:sp>
        <p:nvSpPr>
          <p:cNvPr id="3" name="Content Placeholder 2"/>
          <p:cNvSpPr>
            <a:spLocks noGrp="1"/>
          </p:cNvSpPr>
          <p:nvPr>
            <p:ph idx="1"/>
          </p:nvPr>
        </p:nvSpPr>
        <p:spPr/>
        <p:txBody>
          <a:bodyPr/>
          <a:lstStyle/>
          <a:p>
            <a:r>
              <a:rPr lang="en-US" sz="2400" dirty="0" smtClean="0"/>
              <a:t>H3:  We believe that the ratio of equity market valuation divided by GDP will be lower for countries with a high perceived degree of corruption.  </a:t>
            </a:r>
          </a:p>
          <a:p>
            <a:endParaRPr lang="en-US" sz="2400" dirty="0"/>
          </a:p>
          <a:p>
            <a:pPr lvl="1"/>
            <a:r>
              <a:rPr lang="en-US" sz="2000" dirty="0" smtClean="0"/>
              <a:t>Our intuition is that in countries with low corruption, investors are willing to participate in “arms length” transactions over a stock exchange, confident that legal and regulatory oversight will protect their interests.  </a:t>
            </a:r>
            <a:br>
              <a:rPr lang="en-US" sz="2000" dirty="0" smtClean="0"/>
            </a:br>
            <a:endParaRPr lang="en-US" sz="2000" dirty="0" smtClean="0"/>
          </a:p>
          <a:p>
            <a:pPr lvl="1"/>
            <a:r>
              <a:rPr lang="en-US" sz="2000" dirty="0" smtClean="0"/>
              <a:t>In countries with high corruption, investor confidence is lacking, and financial transactions are biased toward a culture “face to face” private transactions. </a:t>
            </a:r>
            <a:endParaRPr lang="en-US" sz="2000" dirty="0"/>
          </a:p>
        </p:txBody>
      </p:sp>
    </p:spTree>
    <p:extLst>
      <p:ext uri="{BB962C8B-B14F-4D97-AF65-F5344CB8AC3E}">
        <p14:creationId xmlns:p14="http://schemas.microsoft.com/office/powerpoint/2010/main" val="2921511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Corruption Study		</a:t>
            </a:r>
            <a:endParaRPr lang="en-US" dirty="0"/>
          </a:p>
        </p:txBody>
      </p:sp>
      <p:sp>
        <p:nvSpPr>
          <p:cNvPr id="3" name="Content Placeholder 2"/>
          <p:cNvSpPr>
            <a:spLocks noGrp="1"/>
          </p:cNvSpPr>
          <p:nvPr>
            <p:ph idx="1"/>
          </p:nvPr>
        </p:nvSpPr>
        <p:spPr/>
        <p:txBody>
          <a:bodyPr/>
          <a:lstStyle/>
          <a:p>
            <a:r>
              <a:rPr lang="en-US" sz="2400" dirty="0" smtClean="0"/>
              <a:t>Country level GDP and total market value of equity markets is reported as year-end values obtained from the World Bank online database. </a:t>
            </a:r>
            <a:br>
              <a:rPr lang="en-US" sz="2400" dirty="0" smtClean="0"/>
            </a:br>
            <a:endParaRPr lang="en-US" sz="2400" dirty="0" smtClean="0"/>
          </a:p>
          <a:p>
            <a:r>
              <a:rPr lang="en-US" sz="2400" dirty="0" smtClean="0"/>
              <a:t>Corruption levels are measured by the Transparency International Corruption Perceptions Index</a:t>
            </a:r>
          </a:p>
          <a:p>
            <a:pPr lvl="1"/>
            <a:r>
              <a:rPr lang="en-US" sz="2400" dirty="0" smtClean="0"/>
              <a:t>Compiled by an annual survey of business and government officials</a:t>
            </a:r>
          </a:p>
          <a:p>
            <a:pPr lvl="1"/>
            <a:r>
              <a:rPr lang="en-US" sz="2400" dirty="0" smtClean="0"/>
              <a:t>Data collected on essentially every country on earth</a:t>
            </a:r>
          </a:p>
          <a:p>
            <a:pPr lvl="1"/>
            <a:r>
              <a:rPr lang="en-US" sz="2400" dirty="0" smtClean="0"/>
              <a:t>Annual data begins in 1995 </a:t>
            </a:r>
            <a:endParaRPr lang="en-US" sz="2400" dirty="0"/>
          </a:p>
        </p:txBody>
      </p:sp>
    </p:spTree>
    <p:extLst>
      <p:ext uri="{BB962C8B-B14F-4D97-AF65-F5344CB8AC3E}">
        <p14:creationId xmlns:p14="http://schemas.microsoft.com/office/powerpoint/2010/main" val="300381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Basic Outcomes</a:t>
            </a:r>
            <a:endParaRPr lang="en-US" dirty="0"/>
          </a:p>
        </p:txBody>
      </p:sp>
      <p:sp>
        <p:nvSpPr>
          <p:cNvPr id="3" name="Content Placeholder 2"/>
          <p:cNvSpPr>
            <a:spLocks noGrp="1"/>
          </p:cNvSpPr>
          <p:nvPr>
            <p:ph idx="1"/>
          </p:nvPr>
        </p:nvSpPr>
        <p:spPr/>
        <p:txBody>
          <a:bodyPr/>
          <a:lstStyle/>
          <a:p>
            <a:r>
              <a:rPr lang="en-US" sz="2400" dirty="0" smtClean="0"/>
              <a:t>We calculated equity market cap to GDP ratio for a sample of about 100 countries in 2012</a:t>
            </a:r>
          </a:p>
          <a:p>
            <a:pPr lvl="1"/>
            <a:r>
              <a:rPr lang="en-US" sz="2000" dirty="0" smtClean="0"/>
              <a:t>The correlation of market cap/GDP to the corruption index is negative 45% (r-squared = .21) which is highly statistically significant (T &gt; 5)</a:t>
            </a:r>
            <a:br>
              <a:rPr lang="en-US" sz="2000" dirty="0" smtClean="0"/>
            </a:br>
            <a:endParaRPr lang="en-US" sz="1200" dirty="0" smtClean="0"/>
          </a:p>
          <a:p>
            <a:r>
              <a:rPr lang="en-US" sz="2400" dirty="0" smtClean="0"/>
              <a:t>In 2002, the number of countries with functional equity markets was only 82, but the correlation of the market cap/GDP ratio was even higher at 48% (r-squared = .23) which is also highly significant (T &gt; 5)</a:t>
            </a:r>
          </a:p>
          <a:p>
            <a:endParaRPr lang="en-US" sz="1200" dirty="0"/>
          </a:p>
          <a:p>
            <a:r>
              <a:rPr lang="en-US" sz="2400" dirty="0" smtClean="0">
                <a:solidFill>
                  <a:srgbClr val="FF0000"/>
                </a:solidFill>
              </a:rPr>
              <a:t>We can clearly reject the null and confirm H3 for all years tested. </a:t>
            </a:r>
          </a:p>
          <a:p>
            <a:pPr marL="0" indent="0">
              <a:buNone/>
            </a:pPr>
            <a:endParaRPr lang="en-US" sz="2400" dirty="0" smtClean="0"/>
          </a:p>
          <a:p>
            <a:endParaRPr lang="en-US" sz="2400" dirty="0"/>
          </a:p>
        </p:txBody>
      </p:sp>
    </p:spTree>
    <p:extLst>
      <p:ext uri="{BB962C8B-B14F-4D97-AF65-F5344CB8AC3E}">
        <p14:creationId xmlns:p14="http://schemas.microsoft.com/office/powerpoint/2010/main" val="740388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Parts of the Presentation	</a:t>
            </a:r>
            <a:endParaRPr lang="en-US" dirty="0"/>
          </a:p>
        </p:txBody>
      </p:sp>
      <p:sp>
        <p:nvSpPr>
          <p:cNvPr id="3" name="Content Placeholder 2"/>
          <p:cNvSpPr>
            <a:spLocks noGrp="1"/>
          </p:cNvSpPr>
          <p:nvPr>
            <p:ph idx="1"/>
          </p:nvPr>
        </p:nvSpPr>
        <p:spPr/>
        <p:txBody>
          <a:bodyPr/>
          <a:lstStyle/>
          <a:p>
            <a:r>
              <a:rPr lang="en-US" sz="2000" dirty="0" smtClean="0"/>
              <a:t>We will explore the relationship between financial market returns and a proprietary measure of geopolitical conflict over the interval from 1900 to 2010, which we assert should be of interest to long term investors such as sovereign wealth funds. </a:t>
            </a:r>
          </a:p>
          <a:p>
            <a:endParaRPr lang="en-US" sz="2000" dirty="0"/>
          </a:p>
          <a:p>
            <a:r>
              <a:rPr lang="en-US" sz="2000" dirty="0" smtClean="0"/>
              <a:t>We will update the pioneering work of </a:t>
            </a:r>
            <a:r>
              <a:rPr lang="en-US" sz="2000" dirty="0" err="1" smtClean="0"/>
              <a:t>Shleifer</a:t>
            </a:r>
            <a:r>
              <a:rPr lang="en-US" sz="2000" dirty="0" smtClean="0"/>
              <a:t> and </a:t>
            </a:r>
            <a:r>
              <a:rPr lang="en-US" sz="2000" dirty="0" err="1" smtClean="0"/>
              <a:t>Vishny</a:t>
            </a:r>
            <a:r>
              <a:rPr lang="en-US" sz="2000" dirty="0" smtClean="0"/>
              <a:t> (1993) in terms of the linkage between valuation of financial markets and perceived levels of corruption a large samples of countries from 2002 to 2012</a:t>
            </a:r>
          </a:p>
          <a:p>
            <a:endParaRPr lang="en-US" sz="2000" dirty="0"/>
          </a:p>
          <a:p>
            <a:r>
              <a:rPr lang="en-US" sz="2000" dirty="0" smtClean="0"/>
              <a:t>We will consider the possibility that it would be in the </a:t>
            </a:r>
            <a:r>
              <a:rPr lang="en-US" sz="2000" i="1" dirty="0" smtClean="0"/>
              <a:t>financial self interest </a:t>
            </a:r>
            <a:r>
              <a:rPr lang="en-US" sz="2000" dirty="0" smtClean="0"/>
              <a:t>of large asset owners to pro-actively try to reduce market volatility by making targeted donations or “impact investments” to international non-government organizations.  </a:t>
            </a:r>
            <a:endParaRPr lang="en-US" sz="2000" dirty="0"/>
          </a:p>
        </p:txBody>
      </p:sp>
    </p:spTree>
    <p:extLst>
      <p:ext uri="{BB962C8B-B14F-4D97-AF65-F5344CB8AC3E}">
        <p14:creationId xmlns:p14="http://schemas.microsoft.com/office/powerpoint/2010/main" val="1460818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Corruption Levels	</a:t>
            </a:r>
            <a:endParaRPr lang="en-US" dirty="0"/>
          </a:p>
        </p:txBody>
      </p:sp>
      <p:sp>
        <p:nvSpPr>
          <p:cNvPr id="3" name="Content Placeholder 2"/>
          <p:cNvSpPr>
            <a:spLocks noGrp="1"/>
          </p:cNvSpPr>
          <p:nvPr>
            <p:ph idx="1"/>
          </p:nvPr>
        </p:nvSpPr>
        <p:spPr/>
        <p:txBody>
          <a:bodyPr/>
          <a:lstStyle/>
          <a:p>
            <a:r>
              <a:rPr lang="en-US" sz="2400" dirty="0"/>
              <a:t>We also tested the % changes in the market cap/GDP ratio against changes in the corruption index from 2002 to 2007 and 2007 to </a:t>
            </a:r>
            <a:r>
              <a:rPr lang="en-US" sz="2400" dirty="0" smtClean="0"/>
              <a:t>2012</a:t>
            </a:r>
          </a:p>
          <a:p>
            <a:pPr lvl="1"/>
            <a:r>
              <a:rPr lang="en-US" sz="2000" dirty="0" smtClean="0"/>
              <a:t>Relationship between the changes occurring between 2002 and 2007 were not statistically significant . Relationship between the changes occurring between 2007 and 2012 were of the expected sign and significant (t = 3.2, r-squared = .11)</a:t>
            </a:r>
          </a:p>
          <a:p>
            <a:pPr lvl="1"/>
            <a:r>
              <a:rPr lang="en-US" sz="2000" dirty="0" smtClean="0"/>
              <a:t>The pooled sample is of the correct sign and weakly significant. </a:t>
            </a:r>
          </a:p>
          <a:p>
            <a:pPr lvl="1"/>
            <a:r>
              <a:rPr lang="en-US" sz="2000" i="1" dirty="0" smtClean="0"/>
              <a:t>This is not a direct measure of the market returns and changes in corruption as the ratio of market cap / GDP may decline because the denominator has increased</a:t>
            </a:r>
          </a:p>
          <a:p>
            <a:pPr lvl="1"/>
            <a:r>
              <a:rPr lang="en-US" sz="2000" dirty="0" err="1" smtClean="0"/>
              <a:t>Dimson</a:t>
            </a:r>
            <a:r>
              <a:rPr lang="en-US" sz="2000" dirty="0" smtClean="0"/>
              <a:t>, Marsh, Staunton (2012) shows a strong association between equity market returns, and contemporaneous/future GDP growth</a:t>
            </a:r>
            <a:endParaRPr lang="en-US" sz="2000" dirty="0"/>
          </a:p>
          <a:p>
            <a:endParaRPr lang="en-US" dirty="0"/>
          </a:p>
        </p:txBody>
      </p:sp>
    </p:spTree>
    <p:extLst>
      <p:ext uri="{BB962C8B-B14F-4D97-AF65-F5344CB8AC3E}">
        <p14:creationId xmlns:p14="http://schemas.microsoft.com/office/powerpoint/2010/main" val="2189503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Magic of Compounding</a:t>
            </a:r>
            <a:endParaRPr lang="en-US" dirty="0"/>
          </a:p>
        </p:txBody>
      </p:sp>
      <p:sp>
        <p:nvSpPr>
          <p:cNvPr id="3" name="Content Placeholder 2"/>
          <p:cNvSpPr>
            <a:spLocks noGrp="1"/>
          </p:cNvSpPr>
          <p:nvPr>
            <p:ph idx="1"/>
          </p:nvPr>
        </p:nvSpPr>
        <p:spPr/>
        <p:txBody>
          <a:bodyPr/>
          <a:lstStyle/>
          <a:p>
            <a:r>
              <a:rPr lang="en-US" sz="2400" dirty="0" smtClean="0"/>
              <a:t>Consider a hypothetic investor who invests $1 at 8% fixed return for 50 years</a:t>
            </a:r>
          </a:p>
          <a:p>
            <a:pPr lvl="1"/>
            <a:r>
              <a:rPr lang="en-US" sz="2000" dirty="0" smtClean="0"/>
              <a:t>The 8% assumption is close to the median actuarial assumption for US public pension plans</a:t>
            </a:r>
            <a:br>
              <a:rPr lang="en-US" sz="2000" dirty="0" smtClean="0"/>
            </a:br>
            <a:endParaRPr lang="en-US" sz="2000" dirty="0" smtClean="0"/>
          </a:p>
          <a:p>
            <a:r>
              <a:rPr lang="en-US" sz="2400" dirty="0" smtClean="0"/>
              <a:t>Over the 50 years, the $1 will grow to be $46.90</a:t>
            </a:r>
          </a:p>
          <a:p>
            <a:pPr lvl="1"/>
            <a:r>
              <a:rPr lang="en-US" sz="2400" dirty="0" smtClean="0"/>
              <a:t>$1 is the original capital</a:t>
            </a:r>
          </a:p>
          <a:p>
            <a:pPr lvl="1"/>
            <a:r>
              <a:rPr lang="en-US" sz="2400" dirty="0" smtClean="0"/>
              <a:t>$4 is 50 years of 8% returns on the original $1</a:t>
            </a:r>
          </a:p>
          <a:p>
            <a:pPr lvl="1"/>
            <a:r>
              <a:rPr lang="en-US" sz="2400" dirty="0" smtClean="0"/>
              <a:t>$41.90 is the result of compounding of returns over time</a:t>
            </a:r>
          </a:p>
          <a:p>
            <a:endParaRPr lang="en-US" sz="2400" dirty="0"/>
          </a:p>
        </p:txBody>
      </p:sp>
    </p:spTree>
    <p:extLst>
      <p:ext uri="{BB962C8B-B14F-4D97-AF65-F5344CB8AC3E}">
        <p14:creationId xmlns:p14="http://schemas.microsoft.com/office/powerpoint/2010/main" val="3699371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Drain	</a:t>
            </a:r>
            <a:endParaRPr lang="en-US" dirty="0"/>
          </a:p>
        </p:txBody>
      </p:sp>
      <p:sp>
        <p:nvSpPr>
          <p:cNvPr id="3" name="Content Placeholder 2"/>
          <p:cNvSpPr>
            <a:spLocks noGrp="1"/>
          </p:cNvSpPr>
          <p:nvPr>
            <p:ph idx="1"/>
          </p:nvPr>
        </p:nvSpPr>
        <p:spPr/>
        <p:txBody>
          <a:bodyPr/>
          <a:lstStyle/>
          <a:p>
            <a:r>
              <a:rPr lang="en-US" sz="2400" dirty="0" smtClean="0"/>
              <a:t>Now lets consider an investor who earns 8% in an average year but with a standard deviation of 20%</a:t>
            </a:r>
            <a:br>
              <a:rPr lang="en-US" sz="2400" dirty="0" smtClean="0"/>
            </a:br>
            <a:endParaRPr lang="en-US" sz="1200" dirty="0" smtClean="0"/>
          </a:p>
          <a:p>
            <a:r>
              <a:rPr lang="en-US" sz="2400" dirty="0" smtClean="0"/>
              <a:t>In this case $1 invested for 50 years accumulates to only $18.42</a:t>
            </a:r>
          </a:p>
          <a:p>
            <a:pPr lvl="1"/>
            <a:r>
              <a:rPr lang="en-US" sz="2400" dirty="0" smtClean="0"/>
              <a:t>This is equivalent only a 6% fixed return</a:t>
            </a:r>
          </a:p>
          <a:p>
            <a:pPr lvl="1"/>
            <a:r>
              <a:rPr lang="en-US" sz="2400" dirty="0" smtClean="0"/>
              <a:t>The accumulation due to compounding of return is only $13.42, less than a third of the prior result.</a:t>
            </a:r>
            <a:br>
              <a:rPr lang="en-US" sz="2400" dirty="0" smtClean="0"/>
            </a:br>
            <a:endParaRPr lang="en-US" sz="1200" dirty="0" smtClean="0"/>
          </a:p>
          <a:p>
            <a:r>
              <a:rPr lang="en-US" sz="2400" dirty="0" smtClean="0"/>
              <a:t>The “variance drain” or loss of compounding is linearly related to the variance or volatility squared</a:t>
            </a:r>
          </a:p>
          <a:p>
            <a:pPr lvl="1"/>
            <a:r>
              <a:rPr lang="en-US" sz="2400" dirty="0" smtClean="0"/>
              <a:t>See </a:t>
            </a:r>
            <a:r>
              <a:rPr lang="en-US" sz="2400" dirty="0" err="1" smtClean="0"/>
              <a:t>Messmore</a:t>
            </a:r>
            <a:r>
              <a:rPr lang="en-US" sz="2400" dirty="0" smtClean="0"/>
              <a:t> (1995)</a:t>
            </a:r>
            <a:endParaRPr lang="en-US" sz="2400" dirty="0"/>
          </a:p>
        </p:txBody>
      </p:sp>
    </p:spTree>
    <p:extLst>
      <p:ext uri="{BB962C8B-B14F-4D97-AF65-F5344CB8AC3E}">
        <p14:creationId xmlns:p14="http://schemas.microsoft.com/office/powerpoint/2010/main" val="2967276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Arithmetic of Enlightened Self Interest	</a:t>
            </a:r>
            <a:endParaRPr lang="en-US" dirty="0"/>
          </a:p>
        </p:txBody>
      </p:sp>
      <p:sp>
        <p:nvSpPr>
          <p:cNvPr id="3" name="Content Placeholder 2"/>
          <p:cNvSpPr>
            <a:spLocks noGrp="1"/>
          </p:cNvSpPr>
          <p:nvPr>
            <p:ph idx="1"/>
          </p:nvPr>
        </p:nvSpPr>
        <p:spPr/>
        <p:txBody>
          <a:bodyPr/>
          <a:lstStyle/>
          <a:p>
            <a:r>
              <a:rPr lang="en-US" sz="2400" dirty="0" smtClean="0"/>
              <a:t>Assume investors </a:t>
            </a:r>
            <a:r>
              <a:rPr lang="en-US" sz="2400" dirty="0"/>
              <a:t>set aside X% of their assets for “impact” investments designed to make world a </a:t>
            </a:r>
            <a:r>
              <a:rPr lang="en-US" sz="2400" dirty="0" smtClean="0"/>
              <a:t>less </a:t>
            </a:r>
            <a:r>
              <a:rPr lang="en-US" sz="2400" dirty="0"/>
              <a:t>conflicted </a:t>
            </a:r>
            <a:r>
              <a:rPr lang="en-US" sz="2400" dirty="0" smtClean="0"/>
              <a:t>place (or equivalent contributions to NGOs)</a:t>
            </a:r>
            <a:endParaRPr lang="en-US" sz="2400" dirty="0"/>
          </a:p>
          <a:p>
            <a:pPr lvl="1"/>
            <a:r>
              <a:rPr lang="en-US" dirty="0" smtClean="0"/>
              <a:t> </a:t>
            </a:r>
            <a:r>
              <a:rPr lang="en-US" dirty="0"/>
              <a:t>We expect a typical investment portfolio produce an average annual return of  R% with a standard deviation of S%, so the variance is </a:t>
            </a:r>
            <a:r>
              <a:rPr lang="en-US" dirty="0" smtClean="0"/>
              <a:t>S</a:t>
            </a:r>
            <a:r>
              <a:rPr lang="en-US" baseline="30000" dirty="0" smtClean="0"/>
              <a:t>2</a:t>
            </a:r>
            <a:r>
              <a:rPr lang="en-US" dirty="0"/>
              <a:t>. </a:t>
            </a:r>
            <a:endParaRPr lang="en-US" dirty="0" smtClean="0"/>
          </a:p>
          <a:p>
            <a:pPr lvl="1"/>
            <a:r>
              <a:rPr lang="en-US" dirty="0" smtClean="0"/>
              <a:t>The </a:t>
            </a:r>
            <a:r>
              <a:rPr lang="en-US" dirty="0"/>
              <a:t>expectation of the % compound rate of </a:t>
            </a:r>
            <a:r>
              <a:rPr lang="en-US" dirty="0" smtClean="0"/>
              <a:t>return G </a:t>
            </a:r>
            <a:r>
              <a:rPr lang="en-US" dirty="0"/>
              <a:t>is  R – </a:t>
            </a:r>
            <a:r>
              <a:rPr lang="en-US" dirty="0" smtClean="0"/>
              <a:t>S</a:t>
            </a:r>
            <a:r>
              <a:rPr lang="en-US" baseline="30000" dirty="0" smtClean="0"/>
              <a:t>2</a:t>
            </a:r>
            <a:r>
              <a:rPr lang="en-US" dirty="0" smtClean="0"/>
              <a:t>/200</a:t>
            </a:r>
          </a:p>
          <a:p>
            <a:pPr lvl="1"/>
            <a:r>
              <a:rPr lang="en-US" dirty="0" smtClean="0"/>
              <a:t> </a:t>
            </a:r>
            <a:r>
              <a:rPr lang="en-US" dirty="0"/>
              <a:t>The “impact” investments should produce an </a:t>
            </a:r>
            <a:r>
              <a:rPr lang="en-US" dirty="0" smtClean="0"/>
              <a:t>incrementally</a:t>
            </a:r>
            <a:r>
              <a:rPr lang="en-US" dirty="0"/>
              <a:t> lower return (if they had higher returns we would already be doing them), say </a:t>
            </a:r>
            <a:r>
              <a:rPr lang="en-US" dirty="0" smtClean="0"/>
              <a:t>R-D. </a:t>
            </a:r>
          </a:p>
          <a:p>
            <a:pPr lvl="1"/>
            <a:r>
              <a:rPr lang="en-US" dirty="0" smtClean="0"/>
              <a:t>But </a:t>
            </a:r>
            <a:r>
              <a:rPr lang="en-US" dirty="0"/>
              <a:t>the impact investments should also produce a decrement in volatility S, so we have </a:t>
            </a:r>
            <a:r>
              <a:rPr lang="en-US" dirty="0" smtClean="0"/>
              <a:t>S-M</a:t>
            </a:r>
          </a:p>
          <a:p>
            <a:pPr lvl="1"/>
            <a:r>
              <a:rPr lang="en-US" dirty="0"/>
              <a:t> So our revised expectation for the compound rate of return would be:</a:t>
            </a:r>
          </a:p>
          <a:p>
            <a:pPr marL="0" indent="0">
              <a:buNone/>
            </a:pPr>
            <a:endParaRPr lang="en-US" dirty="0" smtClean="0"/>
          </a:p>
          <a:p>
            <a:pPr marL="0" indent="0">
              <a:buNone/>
            </a:pPr>
            <a:r>
              <a:rPr lang="en-US" sz="2400" dirty="0"/>
              <a:t> </a:t>
            </a:r>
            <a:r>
              <a:rPr lang="en-US" sz="2400" dirty="0" smtClean="0"/>
              <a:t>  G = </a:t>
            </a:r>
            <a:r>
              <a:rPr lang="en-US" sz="2400" dirty="0"/>
              <a:t> ((100-X)/100) * R + (X/100) * (R-D) – ((S-M</a:t>
            </a:r>
            <a:r>
              <a:rPr lang="en-US" sz="2400" dirty="0" smtClean="0"/>
              <a:t>)</a:t>
            </a:r>
            <a:r>
              <a:rPr lang="en-US" sz="2400" baseline="30000" dirty="0" smtClean="0"/>
              <a:t> 2</a:t>
            </a:r>
            <a:r>
              <a:rPr lang="en-US" sz="2400" dirty="0"/>
              <a:t>)/</a:t>
            </a:r>
            <a:r>
              <a:rPr lang="en-US" sz="2400" dirty="0" smtClean="0"/>
              <a:t>200</a:t>
            </a:r>
            <a:endParaRPr lang="en-US" sz="2400" dirty="0"/>
          </a:p>
        </p:txBody>
      </p:sp>
    </p:spTree>
    <p:extLst>
      <p:ext uri="{BB962C8B-B14F-4D97-AF65-F5344CB8AC3E}">
        <p14:creationId xmlns:p14="http://schemas.microsoft.com/office/powerpoint/2010/main" val="1063135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Plausible Win-Win?	</a:t>
            </a:r>
            <a:endParaRPr lang="en-US" dirty="0"/>
          </a:p>
        </p:txBody>
      </p:sp>
      <p:sp>
        <p:nvSpPr>
          <p:cNvPr id="3" name="Content Placeholder 2"/>
          <p:cNvSpPr>
            <a:spLocks noGrp="1"/>
          </p:cNvSpPr>
          <p:nvPr>
            <p:ph idx="1"/>
          </p:nvPr>
        </p:nvSpPr>
        <p:spPr/>
        <p:txBody>
          <a:bodyPr/>
          <a:lstStyle/>
          <a:p>
            <a:r>
              <a:rPr lang="en-US" sz="2400" dirty="0" smtClean="0"/>
              <a:t>So our question is how big must M (volatility reduction) be to </a:t>
            </a:r>
            <a:r>
              <a:rPr lang="en-US" sz="2400" dirty="0" smtClean="0">
                <a:solidFill>
                  <a:srgbClr val="FF0000"/>
                </a:solidFill>
              </a:rPr>
              <a:t>fully financially offset a given amount of targeted subsidy </a:t>
            </a:r>
            <a:r>
              <a:rPr lang="en-US" sz="2400" dirty="0" smtClean="0"/>
              <a:t>from asset owners to NGOs (e.g. UNICEF, Red Crescent, Doctors Without Borders, etc.)</a:t>
            </a:r>
          </a:p>
          <a:p>
            <a:pPr lvl="1"/>
            <a:r>
              <a:rPr lang="en-US" sz="2000" dirty="0" smtClean="0"/>
              <a:t>Let’s assume investors are willing to take market return minus 3% on 1% of their portfolio (or contribute 3 BP of their return)</a:t>
            </a:r>
          </a:p>
          <a:p>
            <a:pPr lvl="1"/>
            <a:r>
              <a:rPr lang="en-US" sz="2000" dirty="0" smtClean="0"/>
              <a:t>The current market value of all traded financial markets is roughly $110 Trillion (depends on whether you count money market instruments)  so the annual subsidy would be $33 billion</a:t>
            </a:r>
          </a:p>
          <a:p>
            <a:pPr lvl="1"/>
            <a:r>
              <a:rPr lang="en-US" sz="2000" dirty="0" smtClean="0"/>
              <a:t>Assume the global portfolio has volatility 12%, variance 144</a:t>
            </a:r>
          </a:p>
          <a:p>
            <a:pPr lvl="1"/>
            <a:r>
              <a:rPr lang="en-US" sz="2000" dirty="0" smtClean="0"/>
              <a:t>If we are giving away 3 BPs, we must reduce variance by 6 units, from 144 to 138.    </a:t>
            </a:r>
          </a:p>
          <a:p>
            <a:pPr lvl="1"/>
            <a:endParaRPr lang="en-US" sz="2000" dirty="0" smtClean="0"/>
          </a:p>
          <a:p>
            <a:pPr lvl="1"/>
            <a:endParaRPr lang="en-US" sz="2000" dirty="0" smtClean="0"/>
          </a:p>
          <a:p>
            <a:endParaRPr lang="en-US" sz="2000" dirty="0" smtClean="0"/>
          </a:p>
          <a:p>
            <a:endParaRPr lang="en-US" dirty="0"/>
          </a:p>
        </p:txBody>
      </p:sp>
    </p:spTree>
    <p:extLst>
      <p:ext uri="{BB962C8B-B14F-4D97-AF65-F5344CB8AC3E}">
        <p14:creationId xmlns:p14="http://schemas.microsoft.com/office/powerpoint/2010/main" val="1157037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Peace a Chance?	</a:t>
            </a:r>
            <a:endParaRPr lang="en-US" dirty="0"/>
          </a:p>
        </p:txBody>
      </p:sp>
      <p:sp>
        <p:nvSpPr>
          <p:cNvPr id="3" name="Content Placeholder 2"/>
          <p:cNvSpPr>
            <a:spLocks noGrp="1"/>
          </p:cNvSpPr>
          <p:nvPr>
            <p:ph idx="1"/>
          </p:nvPr>
        </p:nvSpPr>
        <p:spPr/>
        <p:txBody>
          <a:bodyPr/>
          <a:lstStyle/>
          <a:p>
            <a:r>
              <a:rPr lang="en-US" sz="2400" dirty="0" smtClean="0"/>
              <a:t>If the R-squared of our conflict measure is 23%, it explains 33 units of our assumed 144 units of variance.  </a:t>
            </a:r>
          </a:p>
          <a:p>
            <a:pPr lvl="1"/>
            <a:r>
              <a:rPr lang="en-US" sz="2000" dirty="0" smtClean="0"/>
              <a:t>By reducing conflict in the world, we hope to reduce the variance explainable by conflict from 33 to 27 (reduced by 6)</a:t>
            </a:r>
          </a:p>
          <a:p>
            <a:pPr lvl="1"/>
            <a:r>
              <a:rPr lang="en-US" sz="2000" dirty="0" smtClean="0"/>
              <a:t>Assuming the relationship holds we need to reduce the amount of conflict by about  9.5% (1-(27/33)</a:t>
            </a:r>
            <a:r>
              <a:rPr lang="en-US" sz="2000" baseline="30000" dirty="0" smtClean="0"/>
              <a:t>.5</a:t>
            </a:r>
            <a:r>
              <a:rPr lang="en-US" sz="2000" dirty="0" smtClean="0"/>
              <a:t>)</a:t>
            </a:r>
          </a:p>
          <a:p>
            <a:pPr lvl="1"/>
            <a:r>
              <a:rPr lang="en-US" sz="2000" dirty="0" smtClean="0"/>
              <a:t>But $33 Billion goes a long way: the entire GDP of Gaza is $10 billion and our best estimate of the annual aggregate budget of all known terrorist groups is less than $3 Billion</a:t>
            </a:r>
          </a:p>
          <a:p>
            <a:r>
              <a:rPr lang="en-US" sz="2400" dirty="0" smtClean="0"/>
              <a:t>We can repeat the exercise for fixed income markets only with qualitatively similar results</a:t>
            </a:r>
          </a:p>
          <a:p>
            <a:pPr lvl="1"/>
            <a:r>
              <a:rPr lang="en-US" sz="2000" dirty="0" smtClean="0"/>
              <a:t>Variance of fixed income return is much smaller but is offset by the much higher R-squared</a:t>
            </a:r>
          </a:p>
          <a:p>
            <a:endParaRPr lang="en-US" sz="2000" dirty="0"/>
          </a:p>
        </p:txBody>
      </p:sp>
    </p:spTree>
    <p:extLst>
      <p:ext uri="{BB962C8B-B14F-4D97-AF65-F5344CB8AC3E}">
        <p14:creationId xmlns:p14="http://schemas.microsoft.com/office/powerpoint/2010/main" val="3706042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Tangential Example?	</a:t>
            </a:r>
            <a:endParaRPr lang="en-US" dirty="0"/>
          </a:p>
        </p:txBody>
      </p:sp>
      <p:sp>
        <p:nvSpPr>
          <p:cNvPr id="3" name="Content Placeholder 2"/>
          <p:cNvSpPr>
            <a:spLocks noGrp="1"/>
          </p:cNvSpPr>
          <p:nvPr>
            <p:ph idx="1"/>
          </p:nvPr>
        </p:nvSpPr>
        <p:spPr/>
        <p:txBody>
          <a:bodyPr/>
          <a:lstStyle/>
          <a:p>
            <a:r>
              <a:rPr lang="en-US" sz="2400" dirty="0" smtClean="0"/>
              <a:t>One example of the impact of social aid programs on civil unrest and violence is the experience of US, France and India with “affirmative action” programs</a:t>
            </a:r>
          </a:p>
          <a:p>
            <a:pPr lvl="1"/>
            <a:r>
              <a:rPr lang="en-US" sz="2000" dirty="0" smtClean="0"/>
              <a:t>AA programs provide legal biases giving preference to previously discriminated social groups in education and hiring</a:t>
            </a:r>
          </a:p>
          <a:p>
            <a:pPr lvl="1"/>
            <a:r>
              <a:rPr lang="en-US" sz="2000" dirty="0" smtClean="0"/>
              <a:t>At least one study (</a:t>
            </a:r>
            <a:r>
              <a:rPr lang="en-US" sz="2000" dirty="0" err="1" smtClean="0"/>
              <a:t>Tedeschi</a:t>
            </a:r>
            <a:r>
              <a:rPr lang="en-US" sz="2000" dirty="0" smtClean="0"/>
              <a:t>) found that in all three countries, violent civil unrest dropped markedly in the decade subsequent to enactment of such legislation. </a:t>
            </a:r>
          </a:p>
          <a:p>
            <a:pPr lvl="1"/>
            <a:r>
              <a:rPr lang="en-US" sz="2000" dirty="0" smtClean="0"/>
              <a:t>Some have argued against AA programs suggesting the are actually “appeasement” programs designed to dilute efforts by social minorities to obtain a greater level of participation in economic and political affairs. </a:t>
            </a:r>
            <a:endParaRPr lang="en-US" sz="2000" dirty="0"/>
          </a:p>
        </p:txBody>
      </p:sp>
    </p:spTree>
    <p:extLst>
      <p:ext uri="{BB962C8B-B14F-4D97-AF65-F5344CB8AC3E}">
        <p14:creationId xmlns:p14="http://schemas.microsoft.com/office/powerpoint/2010/main" val="2846633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lstStyle/>
          <a:p>
            <a:r>
              <a:rPr lang="en-US" sz="2000" dirty="0" smtClean="0"/>
              <a:t>For sovereign wealth funds and other large, long term asset owners (DB pensions and endowments), the real risk of disaster comes from geopolitical conflicts that can disturb the functioning of nations. </a:t>
            </a:r>
          </a:p>
          <a:p>
            <a:r>
              <a:rPr lang="en-US" sz="2000" dirty="0" smtClean="0">
                <a:solidFill>
                  <a:schemeClr val="tx2"/>
                </a:solidFill>
              </a:rPr>
              <a:t>Using time series data from 1900 to 2010 we show there is a strong negative relationship between returns to financial markets and our metric of geopolitical conflict.  We are able to confirm the hypotheses that while conflict is bad for financial market outcomes, it is much worse for bond markets where there little upside for investors. </a:t>
            </a:r>
          </a:p>
          <a:p>
            <a:r>
              <a:rPr lang="en-US" sz="2000" dirty="0" smtClean="0">
                <a:solidFill>
                  <a:schemeClr val="tx2"/>
                </a:solidFill>
              </a:rPr>
              <a:t>We are also able to show that previously published results on the relationships between equity market, GDP and levels of national corruption are highly significant in a large cross-section of countries</a:t>
            </a:r>
          </a:p>
          <a:p>
            <a:r>
              <a:rPr lang="en-US" sz="2000" dirty="0" smtClean="0">
                <a:solidFill>
                  <a:srgbClr val="00B050"/>
                </a:solidFill>
              </a:rPr>
              <a:t>We illustrate that it may be plausible that asset owners may be able to pro-actively reduce market risks sufficiently to offset related costs</a:t>
            </a:r>
          </a:p>
          <a:p>
            <a:endParaRPr lang="en-US" sz="2400" dirty="0"/>
          </a:p>
        </p:txBody>
      </p:sp>
    </p:spTree>
    <p:extLst>
      <p:ext uri="{BB962C8B-B14F-4D97-AF65-F5344CB8AC3E}">
        <p14:creationId xmlns:p14="http://schemas.microsoft.com/office/powerpoint/2010/main" val="3666150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Markets and the Real World</a:t>
            </a:r>
            <a:endParaRPr lang="en-US" dirty="0"/>
          </a:p>
        </p:txBody>
      </p:sp>
      <p:sp>
        <p:nvSpPr>
          <p:cNvPr id="3" name="Content Placeholder 2"/>
          <p:cNvSpPr>
            <a:spLocks noGrp="1"/>
          </p:cNvSpPr>
          <p:nvPr>
            <p:ph idx="1"/>
          </p:nvPr>
        </p:nvSpPr>
        <p:spPr/>
        <p:txBody>
          <a:bodyPr/>
          <a:lstStyle/>
          <a:p>
            <a:r>
              <a:rPr lang="en-US" sz="2000" dirty="0"/>
              <a:t>A lot of research on financial markets (see Schiller) has argued that financial markets are more volatile than is economically justified by real world events.  </a:t>
            </a:r>
            <a:endParaRPr lang="en-US" sz="2000" dirty="0" smtClean="0"/>
          </a:p>
          <a:p>
            <a:r>
              <a:rPr lang="en-US" sz="2000" dirty="0" smtClean="0"/>
              <a:t>This overreaction </a:t>
            </a:r>
            <a:r>
              <a:rPr lang="en-US" sz="2000" dirty="0"/>
              <a:t>is often ascribed to human influences such as “fear”, “greed” and “cognitive biases”.   While it is debatable whether investors do or do not overreact to actual events, </a:t>
            </a:r>
            <a:r>
              <a:rPr lang="en-US" sz="2000" i="1" dirty="0"/>
              <a:t>no one ever argued that investors are ignorant of real world events.  </a:t>
            </a:r>
            <a:r>
              <a:rPr lang="en-US" sz="2000" dirty="0"/>
              <a:t>  </a:t>
            </a:r>
            <a:endParaRPr lang="en-US" sz="2000" dirty="0" smtClean="0"/>
          </a:p>
          <a:p>
            <a:r>
              <a:rPr lang="en-US" sz="2000" dirty="0" smtClean="0"/>
              <a:t>All </a:t>
            </a:r>
            <a:r>
              <a:rPr lang="en-US" sz="2000" dirty="0"/>
              <a:t>large investors around the world expend enormous resources on obtaining and analyzing information on business and economic developments </a:t>
            </a:r>
            <a:r>
              <a:rPr lang="en-US" sz="2000" dirty="0" smtClean="0"/>
              <a:t>as </a:t>
            </a:r>
            <a:r>
              <a:rPr lang="en-US" sz="2000" dirty="0"/>
              <a:t>they occur.   </a:t>
            </a:r>
            <a:endParaRPr lang="en-US" sz="2000" dirty="0" smtClean="0"/>
          </a:p>
          <a:p>
            <a:r>
              <a:rPr lang="en-US" sz="2000" dirty="0" smtClean="0"/>
              <a:t>The </a:t>
            </a:r>
            <a:r>
              <a:rPr lang="en-US" sz="2000" dirty="0"/>
              <a:t>analyses of current events that investors carry out set their expectations for future outcomes.  What makes financial markets operate is when investors are motivated to buy or sell financial assets as a consequence of their analysis of the news and information they have received.   </a:t>
            </a:r>
          </a:p>
          <a:p>
            <a:endParaRPr lang="en-US" dirty="0"/>
          </a:p>
        </p:txBody>
      </p:sp>
    </p:spTree>
    <p:extLst>
      <p:ext uri="{BB962C8B-B14F-4D97-AF65-F5344CB8AC3E}">
        <p14:creationId xmlns:p14="http://schemas.microsoft.com/office/powerpoint/2010/main" val="171624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Pricing with News</a:t>
            </a:r>
            <a:endParaRPr lang="en-US" dirty="0"/>
          </a:p>
        </p:txBody>
      </p:sp>
      <p:sp>
        <p:nvSpPr>
          <p:cNvPr id="3" name="Content Placeholder 2"/>
          <p:cNvSpPr>
            <a:spLocks noGrp="1"/>
          </p:cNvSpPr>
          <p:nvPr>
            <p:ph idx="1"/>
          </p:nvPr>
        </p:nvSpPr>
        <p:spPr/>
        <p:txBody>
          <a:bodyPr/>
          <a:lstStyle/>
          <a:p>
            <a:r>
              <a:rPr lang="en-US" sz="2000" dirty="0"/>
              <a:t>The academic literature </a:t>
            </a:r>
            <a:r>
              <a:rPr lang="en-US" sz="2000" dirty="0" smtClean="0"/>
              <a:t>has </a:t>
            </a:r>
            <a:r>
              <a:rPr lang="en-US" sz="2000" dirty="0"/>
              <a:t>deeply explored how investors respond as information is revealed about real world </a:t>
            </a:r>
            <a:r>
              <a:rPr lang="en-US" sz="2000" dirty="0" smtClean="0"/>
              <a:t>developments</a:t>
            </a:r>
            <a:r>
              <a:rPr lang="en-US" sz="2000" dirty="0"/>
              <a:t>.   </a:t>
            </a:r>
            <a:r>
              <a:rPr lang="en-US" sz="2000" dirty="0" smtClean="0"/>
              <a:t>It </a:t>
            </a:r>
            <a:r>
              <a:rPr lang="en-US" sz="2000" dirty="0"/>
              <a:t>is </a:t>
            </a:r>
            <a:r>
              <a:rPr lang="en-US" sz="2000" dirty="0" smtClean="0"/>
              <a:t>assumed that </a:t>
            </a:r>
            <a:r>
              <a:rPr lang="en-US" sz="2000" dirty="0"/>
              <a:t>investors formulate expectations about receiving returns on a future investment (i.e. cash flow) and then arithmetically discount the expected future cash flows to present value.    </a:t>
            </a:r>
            <a:endParaRPr lang="en-US" sz="2000" dirty="0" smtClean="0"/>
          </a:p>
          <a:p>
            <a:endParaRPr lang="en-US" sz="1200" dirty="0" smtClean="0"/>
          </a:p>
          <a:p>
            <a:r>
              <a:rPr lang="en-US" sz="2000" dirty="0" smtClean="0"/>
              <a:t>There </a:t>
            </a:r>
            <a:r>
              <a:rPr lang="en-US" sz="2000" dirty="0"/>
              <a:t>are two parts to the exercise.  </a:t>
            </a:r>
            <a:r>
              <a:rPr lang="en-US" sz="2000" dirty="0" smtClean="0"/>
              <a:t> The </a:t>
            </a:r>
            <a:r>
              <a:rPr lang="en-US" sz="2000" dirty="0"/>
              <a:t>first is to formulate expectations of future cash flows.  For some assets like Treasury bonds, the expected cash flows are essentially certain, while for another investment such as a “start-up” technology company the future cash flows (earnings) our expectation would be that earnings will grow in the future, but that expectation will be highly uncertain.  </a:t>
            </a:r>
            <a:r>
              <a:rPr lang="en-US" sz="2000" dirty="0" smtClean="0"/>
              <a:t>Financial </a:t>
            </a:r>
            <a:r>
              <a:rPr lang="en-US" sz="2000" dirty="0"/>
              <a:t>theory says that investors demand a higher return from risky investments so they use a higher discount rate in making their determination of present value.  </a:t>
            </a:r>
          </a:p>
        </p:txBody>
      </p:sp>
    </p:spTree>
    <p:extLst>
      <p:ext uri="{BB962C8B-B14F-4D97-AF65-F5344CB8AC3E}">
        <p14:creationId xmlns:p14="http://schemas.microsoft.com/office/powerpoint/2010/main" val="1138265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Investors Are Self Aware?</a:t>
            </a:r>
            <a:endParaRPr lang="en-US" dirty="0"/>
          </a:p>
        </p:txBody>
      </p:sp>
      <p:sp>
        <p:nvSpPr>
          <p:cNvPr id="3" name="Content Placeholder 2"/>
          <p:cNvSpPr>
            <a:spLocks noGrp="1"/>
          </p:cNvSpPr>
          <p:nvPr>
            <p:ph idx="1"/>
          </p:nvPr>
        </p:nvSpPr>
        <p:spPr/>
        <p:txBody>
          <a:bodyPr/>
          <a:lstStyle/>
          <a:p>
            <a:r>
              <a:rPr lang="en-US" sz="2400" dirty="0" smtClean="0"/>
              <a:t>A </a:t>
            </a:r>
            <a:r>
              <a:rPr lang="en-US" sz="2400" dirty="0"/>
              <a:t>somewhat more sophisticated view of asset pricing is that in setting discount rates investors actually consider three components.  </a:t>
            </a:r>
            <a:endParaRPr lang="en-US" sz="2400" dirty="0" smtClean="0"/>
          </a:p>
          <a:p>
            <a:pPr lvl="1"/>
            <a:r>
              <a:rPr lang="en-US" sz="2000" dirty="0" smtClean="0"/>
              <a:t>The </a:t>
            </a:r>
            <a:r>
              <a:rPr lang="en-US" sz="2000" dirty="0"/>
              <a:t>first is what rate of return they could get without risk.  </a:t>
            </a:r>
            <a:endParaRPr lang="en-US" sz="2000" dirty="0" smtClean="0"/>
          </a:p>
          <a:p>
            <a:pPr lvl="1"/>
            <a:r>
              <a:rPr lang="en-US" sz="2000" dirty="0" smtClean="0"/>
              <a:t>The </a:t>
            </a:r>
            <a:r>
              <a:rPr lang="en-US" sz="2000" dirty="0"/>
              <a:t>second is that they demand an additional return (an increase in the discount rate) which is proportional to the risk of the investment.  It should be noted that while there is only one true risk (uncertainty of future outcomes) for an investment, investors may disagree as to their perception of the degree of that risk, so different investors will have different discount rates and come to different conclusions about asset value even when there is no disagreement regarding future cash flows. </a:t>
            </a:r>
            <a:endParaRPr lang="en-US" sz="2000" dirty="0" smtClean="0"/>
          </a:p>
          <a:p>
            <a:pPr lvl="1"/>
            <a:r>
              <a:rPr lang="en-US" sz="2000" dirty="0" smtClean="0"/>
              <a:t>Brown, Harlow, </a:t>
            </a:r>
            <a:r>
              <a:rPr lang="en-US" sz="2000" dirty="0" err="1" smtClean="0"/>
              <a:t>Tinic</a:t>
            </a:r>
            <a:r>
              <a:rPr lang="en-US" sz="2000" dirty="0" smtClean="0"/>
              <a:t> (1988) argues for third component to discount rates</a:t>
            </a:r>
          </a:p>
          <a:p>
            <a:pPr lvl="1"/>
            <a:endParaRPr lang="en-US" sz="2000" dirty="0"/>
          </a:p>
          <a:p>
            <a:endParaRPr lang="en-US" dirty="0"/>
          </a:p>
        </p:txBody>
      </p:sp>
    </p:spTree>
    <p:extLst>
      <p:ext uri="{BB962C8B-B14F-4D97-AF65-F5344CB8AC3E}">
        <p14:creationId xmlns:p14="http://schemas.microsoft.com/office/powerpoint/2010/main" val="2707589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News in Asset Pricing</a:t>
            </a:r>
            <a:endParaRPr lang="en-US" dirty="0"/>
          </a:p>
        </p:txBody>
      </p:sp>
      <p:sp>
        <p:nvSpPr>
          <p:cNvPr id="3" name="Content Placeholder 2"/>
          <p:cNvSpPr>
            <a:spLocks noGrp="1"/>
          </p:cNvSpPr>
          <p:nvPr>
            <p:ph idx="1"/>
          </p:nvPr>
        </p:nvSpPr>
        <p:spPr/>
        <p:txBody>
          <a:bodyPr/>
          <a:lstStyle/>
          <a:p>
            <a:r>
              <a:rPr lang="en-US" sz="2000" dirty="0" smtClean="0"/>
              <a:t>B,H,T argues that investors set </a:t>
            </a:r>
            <a:r>
              <a:rPr lang="en-US" sz="2000" dirty="0"/>
              <a:t>higher discount rates for investments they believe they understand poorly and set lower discount rates for investments they believe are well understood.   </a:t>
            </a:r>
            <a:r>
              <a:rPr lang="en-US" i="1" dirty="0" smtClean="0"/>
              <a:t>This component </a:t>
            </a:r>
            <a:r>
              <a:rPr lang="en-US" i="1" dirty="0"/>
              <a:t>plays a critical role in how investors respond to the news of real world events. </a:t>
            </a:r>
            <a:r>
              <a:rPr lang="en-US" dirty="0"/>
              <a:t>  </a:t>
            </a:r>
            <a:r>
              <a:rPr lang="en-US" dirty="0" smtClean="0"/>
              <a:t/>
            </a:r>
            <a:br>
              <a:rPr lang="en-US" dirty="0" smtClean="0"/>
            </a:br>
            <a:endParaRPr lang="en-US" sz="1200" dirty="0" smtClean="0"/>
          </a:p>
          <a:p>
            <a:r>
              <a:rPr lang="en-US" sz="2000" dirty="0" smtClean="0"/>
              <a:t>Let’s </a:t>
            </a:r>
            <a:r>
              <a:rPr lang="en-US" sz="2000" dirty="0"/>
              <a:t>consider a hypothetical company for which news is released that product sales exceed previous expectations.   Most investors would see this a good news, and increase their projections of future corporate earnings and cash flows.   </a:t>
            </a:r>
            <a:r>
              <a:rPr lang="en-US" sz="2000" dirty="0" smtClean="0"/>
              <a:t>On </a:t>
            </a:r>
            <a:r>
              <a:rPr lang="en-US" sz="2000" dirty="0"/>
              <a:t>the other hand, </a:t>
            </a:r>
            <a:r>
              <a:rPr lang="en-US" sz="2000" b="1" dirty="0"/>
              <a:t>investors must now consider that they were surprised </a:t>
            </a:r>
            <a:r>
              <a:rPr lang="en-US" sz="2000" dirty="0"/>
              <a:t>(sales beat expectations).  If investors were surprised, their confidence in how well they understand the company must be reduced so their discount rate must go up at the same time cash flow expectations are going up.  These two effects taken together partially cancel, so any positive change in the value of the firm’s shares is moderated.   </a:t>
            </a:r>
          </a:p>
          <a:p>
            <a:endParaRPr lang="en-US" sz="2000" dirty="0" smtClean="0"/>
          </a:p>
          <a:p>
            <a:endParaRPr lang="en-US" dirty="0"/>
          </a:p>
        </p:txBody>
      </p:sp>
    </p:spTree>
    <p:extLst>
      <p:ext uri="{BB962C8B-B14F-4D97-AF65-F5344CB8AC3E}">
        <p14:creationId xmlns:p14="http://schemas.microsoft.com/office/powerpoint/2010/main" val="3692309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News	is Really Bad</a:t>
            </a:r>
            <a:endParaRPr lang="en-US" dirty="0"/>
          </a:p>
        </p:txBody>
      </p:sp>
      <p:sp>
        <p:nvSpPr>
          <p:cNvPr id="3" name="Content Placeholder 2"/>
          <p:cNvSpPr>
            <a:spLocks noGrp="1"/>
          </p:cNvSpPr>
          <p:nvPr>
            <p:ph idx="1"/>
          </p:nvPr>
        </p:nvSpPr>
        <p:spPr/>
        <p:txBody>
          <a:bodyPr/>
          <a:lstStyle/>
          <a:p>
            <a:r>
              <a:rPr lang="en-US" sz="2000" dirty="0" smtClean="0"/>
              <a:t>On </a:t>
            </a:r>
            <a:r>
              <a:rPr lang="en-US" sz="2000" dirty="0"/>
              <a:t>the other hand, what if the news regarding sales had been bad?  If sales results were below expectations investors would reduce their projections of future earnings.  At the same time, the fact that investors were taken by surprise would reduce their confidence and increase the discount rate.  These two effects would reinforce each other and contribute to a sharp decline in the valuation of company shares.   </a:t>
            </a:r>
            <a:r>
              <a:rPr lang="en-US" sz="2000" b="1" dirty="0"/>
              <a:t>  </a:t>
            </a:r>
            <a:r>
              <a:rPr lang="en-US" sz="2000" b="1" dirty="0" smtClean="0"/>
              <a:t/>
            </a:r>
            <a:br>
              <a:rPr lang="en-US" sz="2000" b="1" dirty="0" smtClean="0"/>
            </a:br>
            <a:endParaRPr lang="en-US" sz="2000" b="1" dirty="0" smtClean="0"/>
          </a:p>
          <a:p>
            <a:r>
              <a:rPr lang="en-US" sz="2000" b="1" dirty="0" smtClean="0"/>
              <a:t>Put </a:t>
            </a:r>
            <a:r>
              <a:rPr lang="en-US" sz="2000" b="1" dirty="0"/>
              <a:t>simply, for investors the old adage “No News Is Good News” has a rational economic basis, </a:t>
            </a:r>
            <a:r>
              <a:rPr lang="en-US" sz="2000" dirty="0"/>
              <a:t>as the value of financial assets can be expected to rise in periods of relative quiet, even without any expectation of increased economic growth or future general prosperity.  </a:t>
            </a:r>
            <a:r>
              <a:rPr lang="en-US" sz="2000" dirty="0" smtClean="0"/>
              <a:t> </a:t>
            </a:r>
            <a:r>
              <a:rPr lang="en-US" sz="2000" i="1" dirty="0" smtClean="0"/>
              <a:t>This effect is particularly strong for debt markets where there is a high a priori expectation of repayment.  There is very little upside to a change in conditions. </a:t>
            </a:r>
            <a:endParaRPr lang="en-US" sz="2000" i="1" dirty="0"/>
          </a:p>
          <a:p>
            <a:endParaRPr lang="en-US" dirty="0"/>
          </a:p>
        </p:txBody>
      </p:sp>
    </p:spTree>
    <p:extLst>
      <p:ext uri="{BB962C8B-B14F-4D97-AF65-F5344CB8AC3E}">
        <p14:creationId xmlns:p14="http://schemas.microsoft.com/office/powerpoint/2010/main" val="392093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of Events and Volatility</a:t>
            </a:r>
            <a:endParaRPr lang="en-US" dirty="0"/>
          </a:p>
        </p:txBody>
      </p:sp>
      <p:sp>
        <p:nvSpPr>
          <p:cNvPr id="3" name="Content Placeholder 2"/>
          <p:cNvSpPr>
            <a:spLocks noGrp="1"/>
          </p:cNvSpPr>
          <p:nvPr>
            <p:ph idx="1"/>
          </p:nvPr>
        </p:nvSpPr>
        <p:spPr/>
        <p:txBody>
          <a:bodyPr/>
          <a:lstStyle/>
          <a:p>
            <a:r>
              <a:rPr lang="en-US" sz="2400" dirty="0"/>
              <a:t>There are also numerous research papers that show strong and consistently positive linkages between the flow of news and volatility of financial assets.  </a:t>
            </a:r>
            <a:endParaRPr lang="en-US" sz="2400" dirty="0" smtClean="0"/>
          </a:p>
          <a:p>
            <a:pPr lvl="1"/>
            <a:r>
              <a:rPr lang="en-US" sz="2000" dirty="0" smtClean="0"/>
              <a:t>One </a:t>
            </a:r>
            <a:r>
              <a:rPr lang="en-US" sz="2000" dirty="0"/>
              <a:t>such paper is Kyle, </a:t>
            </a:r>
            <a:r>
              <a:rPr lang="en-US" sz="2000" dirty="0" err="1"/>
              <a:t>Obizhaeva</a:t>
            </a:r>
            <a:r>
              <a:rPr lang="en-US" sz="2000" dirty="0"/>
              <a:t>, Sinha and </a:t>
            </a:r>
            <a:r>
              <a:rPr lang="en-US" sz="2000" dirty="0" err="1"/>
              <a:t>Tuzun</a:t>
            </a:r>
            <a:r>
              <a:rPr lang="en-US" sz="2000" dirty="0"/>
              <a:t> (2012) that shows that a theoretically predicted relationship between the frequency of news articles on companies, and the volatility of their stocks was fit almost perfectly by the empirical data over hundreds of companies and many years.   </a:t>
            </a:r>
            <a:endParaRPr lang="en-US" sz="2000" dirty="0" smtClean="0"/>
          </a:p>
          <a:p>
            <a:pPr lvl="1"/>
            <a:r>
              <a:rPr lang="en-US" sz="2000" dirty="0" smtClean="0"/>
              <a:t>Another </a:t>
            </a:r>
            <a:r>
              <a:rPr lang="en-US" sz="2000" dirty="0"/>
              <a:t>paper is </a:t>
            </a:r>
            <a:r>
              <a:rPr lang="en-US" sz="2000" dirty="0" err="1"/>
              <a:t>diBartolomeo</a:t>
            </a:r>
            <a:r>
              <a:rPr lang="en-US" sz="2000" dirty="0"/>
              <a:t>, </a:t>
            </a:r>
            <a:r>
              <a:rPr lang="en-US" sz="2000" dirty="0" err="1"/>
              <a:t>Mitra</a:t>
            </a:r>
            <a:r>
              <a:rPr lang="en-US" sz="2000" dirty="0"/>
              <a:t> and </a:t>
            </a:r>
            <a:r>
              <a:rPr lang="en-US" sz="2000" dirty="0" err="1"/>
              <a:t>Mitra</a:t>
            </a:r>
            <a:r>
              <a:rPr lang="en-US" sz="2000" dirty="0"/>
              <a:t> (QF, 2009) which showed that the volatility of major company shares in the US and Europe was more effectively predicted by mathematical summarization of news articles than by the standard method of implying volatility of the market prices of traded stock options.  </a:t>
            </a:r>
          </a:p>
          <a:p>
            <a:pPr marL="0" indent="0">
              <a:buNone/>
            </a:pPr>
            <a:r>
              <a:rPr lang="en-US" sz="2000" dirty="0"/>
              <a:t> </a:t>
            </a:r>
          </a:p>
          <a:p>
            <a:endParaRPr lang="en-US" dirty="0"/>
          </a:p>
        </p:txBody>
      </p:sp>
    </p:spTree>
    <p:extLst>
      <p:ext uri="{BB962C8B-B14F-4D97-AF65-F5344CB8AC3E}">
        <p14:creationId xmlns:p14="http://schemas.microsoft.com/office/powerpoint/2010/main" val="1255916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Really Big Events?</a:t>
            </a:r>
            <a:endParaRPr lang="en-US" dirty="0"/>
          </a:p>
        </p:txBody>
      </p:sp>
      <p:sp>
        <p:nvSpPr>
          <p:cNvPr id="3" name="Content Placeholder 2"/>
          <p:cNvSpPr>
            <a:spLocks noGrp="1"/>
          </p:cNvSpPr>
          <p:nvPr>
            <p:ph idx="1"/>
          </p:nvPr>
        </p:nvSpPr>
        <p:spPr/>
        <p:txBody>
          <a:bodyPr/>
          <a:lstStyle/>
          <a:p>
            <a:r>
              <a:rPr lang="en-US" sz="2400" dirty="0"/>
              <a:t>Another thread of relevant finance literature is impact of “great anomalies”.  </a:t>
            </a:r>
            <a:r>
              <a:rPr lang="en-US" dirty="0"/>
              <a:t> </a:t>
            </a:r>
            <a:endParaRPr lang="en-US" dirty="0" smtClean="0"/>
          </a:p>
          <a:p>
            <a:pPr lvl="1"/>
            <a:r>
              <a:rPr lang="en-US" sz="2000" dirty="0" smtClean="0"/>
              <a:t>Much </a:t>
            </a:r>
            <a:r>
              <a:rPr lang="en-US" sz="2000" dirty="0"/>
              <a:t>of the empirical research literature on financial markets does not include </a:t>
            </a:r>
            <a:r>
              <a:rPr lang="en-US" sz="2000" dirty="0" smtClean="0"/>
              <a:t>rare </a:t>
            </a:r>
            <a:r>
              <a:rPr lang="en-US" sz="2000" dirty="0"/>
              <a:t>but extreme events such as the collapses of Russian financial markets at the time of the Russian revolution, the German financial markets in the 1930s and the total expropriation of private enterprises at the Communist takeover in China in 1949.    </a:t>
            </a:r>
            <a:endParaRPr lang="en-US" sz="2000" dirty="0" smtClean="0"/>
          </a:p>
          <a:p>
            <a:pPr lvl="1"/>
            <a:r>
              <a:rPr lang="en-US" sz="2000" dirty="0" smtClean="0"/>
              <a:t>While </a:t>
            </a:r>
            <a:r>
              <a:rPr lang="en-US" sz="2000" dirty="0"/>
              <a:t>rare, such total market collapses have a very meaningful impact on how investors should view returns from various financial markets (</a:t>
            </a:r>
            <a:r>
              <a:rPr lang="en-US" sz="2000" dirty="0" err="1"/>
              <a:t>Dimson</a:t>
            </a:r>
            <a:r>
              <a:rPr lang="en-US" sz="2000" dirty="0"/>
              <a:t>, Marsh, Staunton, 2014).    </a:t>
            </a:r>
            <a:endParaRPr lang="en-US" sz="2000" dirty="0" smtClean="0"/>
          </a:p>
          <a:p>
            <a:pPr lvl="1"/>
            <a:r>
              <a:rPr lang="en-US" sz="2000" dirty="0" smtClean="0"/>
              <a:t>Other </a:t>
            </a:r>
            <a:r>
              <a:rPr lang="en-US" sz="2000" dirty="0"/>
              <a:t>studies such as </a:t>
            </a:r>
            <a:r>
              <a:rPr lang="en-US" sz="2000" dirty="0" err="1"/>
              <a:t>Barro</a:t>
            </a:r>
            <a:r>
              <a:rPr lang="en-US" sz="2000" dirty="0"/>
              <a:t> (NBER, 2005) attribute investor preferences among financial assets as predicated on their expectations of such extreme events.    </a:t>
            </a:r>
          </a:p>
          <a:p>
            <a:endParaRPr lang="en-US" dirty="0"/>
          </a:p>
        </p:txBody>
      </p:sp>
    </p:spTree>
    <p:extLst>
      <p:ext uri="{BB962C8B-B14F-4D97-AF65-F5344CB8AC3E}">
        <p14:creationId xmlns:p14="http://schemas.microsoft.com/office/powerpoint/2010/main" val="146107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crudNorthfieldTemplate</Template>
  <TotalTime>8665</TotalTime>
  <Words>1827</Words>
  <Application>Microsoft Office PowerPoint</Application>
  <PresentationFormat>On-screen Show (4:3)</PresentationFormat>
  <Paragraphs>154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Presentation2</vt:lpstr>
      <vt:lpstr>Seeing the Big Picture: Financial Markets, Conflict and Corruption</vt:lpstr>
      <vt:lpstr>Key Parts of the Presentation </vt:lpstr>
      <vt:lpstr>Financial Markets and the Real World</vt:lpstr>
      <vt:lpstr>Asset Pricing with News</vt:lpstr>
      <vt:lpstr>Are Investors Are Self Aware?</vt:lpstr>
      <vt:lpstr>The Role of News in Asset Pricing</vt:lpstr>
      <vt:lpstr>Bad News is Really Bad</vt:lpstr>
      <vt:lpstr>News of Events and Volatility</vt:lpstr>
      <vt:lpstr>How About Really Big Events?</vt:lpstr>
      <vt:lpstr>Market Returns and Geopolitical Conflict</vt:lpstr>
      <vt:lpstr>Data Set</vt:lpstr>
      <vt:lpstr> Data Observations </vt:lpstr>
      <vt:lpstr>Basic Statistics and Results </vt:lpstr>
      <vt:lpstr>A Bit More on Exploration </vt:lpstr>
      <vt:lpstr>Conclusions on Conflict  </vt:lpstr>
      <vt:lpstr>Let’s Talk About Corruption   </vt:lpstr>
      <vt:lpstr>Effect of Corruption  </vt:lpstr>
      <vt:lpstr>Data for Corruption Study  </vt:lpstr>
      <vt:lpstr>Corruption Basic Outcomes</vt:lpstr>
      <vt:lpstr>Changes in Corruption Levels </vt:lpstr>
      <vt:lpstr>The Magic of Compounding</vt:lpstr>
      <vt:lpstr>Variance Drain </vt:lpstr>
      <vt:lpstr>The Arithmetic of Enlightened Self Interest </vt:lpstr>
      <vt:lpstr>A Plausible Win-Win? </vt:lpstr>
      <vt:lpstr>Give Peace a Chance? </vt:lpstr>
      <vt:lpstr>A Tangential Example? </vt:lpstr>
      <vt:lpstr>Conclusions </vt:lpstr>
    </vt:vector>
  </TitlesOfParts>
  <Company>Northfield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Wanted to Know about Asset Management for High Net Worth Investors</dc:title>
  <dc:creator>Dan DiBartolomeo</dc:creator>
  <cp:lastModifiedBy>Dan</cp:lastModifiedBy>
  <cp:revision>218</cp:revision>
  <cp:lastPrinted>2014-09-16T21:43:49Z</cp:lastPrinted>
  <dcterms:created xsi:type="dcterms:W3CDTF">2005-07-07T18:31:04Z</dcterms:created>
  <dcterms:modified xsi:type="dcterms:W3CDTF">2015-04-27T17:12:19Z</dcterms:modified>
</cp:coreProperties>
</file>