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1" r:id="rId3"/>
    <p:sldId id="291" r:id="rId4"/>
    <p:sldId id="273" r:id="rId5"/>
    <p:sldId id="292" r:id="rId6"/>
    <p:sldId id="296" r:id="rId7"/>
    <p:sldId id="286" r:id="rId8"/>
    <p:sldId id="285" r:id="rId9"/>
    <p:sldId id="297" r:id="rId10"/>
    <p:sldId id="275" r:id="rId11"/>
    <p:sldId id="289" r:id="rId12"/>
    <p:sldId id="281" r:id="rId13"/>
  </p:sldIdLst>
  <p:sldSz cx="12192000" cy="6858000"/>
  <p:notesSz cx="936307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A59"/>
    <a:srgbClr val="800000"/>
    <a:srgbClr val="001C54"/>
    <a:srgbClr val="00359E"/>
    <a:srgbClr val="3299D6"/>
    <a:srgbClr val="006BD6"/>
    <a:srgbClr val="272727"/>
    <a:srgbClr val="9FBFFF"/>
    <a:srgbClr val="001D58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6006"/>
  </p:normalViewPr>
  <p:slideViewPr>
    <p:cSldViewPr snapToGrid="0" snapToObjects="1">
      <p:cViewPr>
        <p:scale>
          <a:sx n="66" d="100"/>
          <a:sy n="66" d="100"/>
        </p:scale>
        <p:origin x="-2274" y="-10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01\Shared\Zack\US%20Equity%20Mutual%20Funds%2011-16-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01\Shared\Zack\US%20Equity%20Mutual%20Funds%2011-16-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ck\Downloads\Smart%20Beta%20Webinar%20ICI%20data%20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ck\Documents\Smart%20Beta%20Webinar%20ICI%20data%2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r>
              <a:rPr lang="en-US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US Mutual Funds vs. Benchmarks by Cap Size</a:t>
            </a:r>
          </a:p>
          <a:p>
            <a:pPr>
              <a:defRPr sz="1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r>
              <a:rPr lang="en-US" sz="1400" b="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(5-Year Total Return)</a:t>
            </a:r>
            <a:endParaRPr lang="en-US" sz="1400" b="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1504152137601907E-2"/>
          <c:y val="0.16208528733077812"/>
          <c:w val="0.88759075459156356"/>
          <c:h val="0.5762905754290985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Charts!$D$1</c:f>
              <c:strCache>
                <c:ptCount val="1"/>
                <c:pt idx="0">
                  <c:v>Outperforming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Charts!$C$2:$C$4</c:f>
              <c:strCache>
                <c:ptCount val="3"/>
                <c:pt idx="0">
                  <c:v>Large-Caps</c:v>
                </c:pt>
                <c:pt idx="1">
                  <c:v>Mid-Caps</c:v>
                </c:pt>
                <c:pt idx="2">
                  <c:v>Small-Caps</c:v>
                </c:pt>
              </c:strCache>
            </c:strRef>
          </c:cat>
          <c:val>
            <c:numRef>
              <c:f>Charts!$D$2:$D$4</c:f>
              <c:numCache>
                <c:formatCode>0.00%</c:formatCode>
                <c:ptCount val="3"/>
                <c:pt idx="0">
                  <c:v>0.22681704260651628</c:v>
                </c:pt>
                <c:pt idx="1">
                  <c:v>0.3192090395480226</c:v>
                </c:pt>
                <c:pt idx="2">
                  <c:v>0.21839080459770116</c:v>
                </c:pt>
              </c:numCache>
            </c:numRef>
          </c:val>
        </c:ser>
        <c:ser>
          <c:idx val="1"/>
          <c:order val="1"/>
          <c:tx>
            <c:strRef>
              <c:f>Charts!$E$1</c:f>
              <c:strCache>
                <c:ptCount val="1"/>
                <c:pt idx="0">
                  <c:v>Underperforming</c:v>
                </c:pt>
              </c:strCache>
            </c:strRef>
          </c:tx>
          <c:spPr>
            <a:solidFill>
              <a:srgbClr val="800000"/>
            </a:solidFill>
          </c:spPr>
          <c:invertIfNegative val="0"/>
          <c:cat>
            <c:strRef>
              <c:f>Charts!$C$2:$C$4</c:f>
              <c:strCache>
                <c:ptCount val="3"/>
                <c:pt idx="0">
                  <c:v>Large-Caps</c:v>
                </c:pt>
                <c:pt idx="1">
                  <c:v>Mid-Caps</c:v>
                </c:pt>
                <c:pt idx="2">
                  <c:v>Small-Caps</c:v>
                </c:pt>
              </c:strCache>
            </c:strRef>
          </c:cat>
          <c:val>
            <c:numRef>
              <c:f>Charts!$E$2:$E$4</c:f>
              <c:numCache>
                <c:formatCode>0.00%</c:formatCode>
                <c:ptCount val="3"/>
                <c:pt idx="0">
                  <c:v>0.77318295739348375</c:v>
                </c:pt>
                <c:pt idx="1">
                  <c:v>0.6807909604519774</c:v>
                </c:pt>
                <c:pt idx="2">
                  <c:v>0.78160919540229878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25433728"/>
        <c:axId val="125435264"/>
      </c:barChart>
      <c:catAx>
        <c:axId val="1254337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n-US"/>
          </a:p>
        </c:txPr>
        <c:crossAx val="125435264"/>
        <c:crosses val="autoZero"/>
        <c:auto val="1"/>
        <c:lblAlgn val="ctr"/>
        <c:lblOffset val="100"/>
        <c:noMultiLvlLbl val="0"/>
      </c:catAx>
      <c:valAx>
        <c:axId val="12543526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n-US"/>
          </a:p>
        </c:txPr>
        <c:crossAx val="125433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330346862934116"/>
          <c:y val="0.9224032640180212"/>
          <c:w val="0.68199028459358968"/>
          <c:h val="7.7596735981978818E-2"/>
        </c:manualLayout>
      </c:layout>
      <c:overlay val="0"/>
      <c:txPr>
        <a:bodyPr/>
        <a:lstStyle/>
        <a:p>
          <a:pPr>
            <a:defRPr sz="1800" b="1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Average Mutual Fund Expense Ratio</a:t>
            </a:r>
          </a:p>
          <a:p>
            <a:pPr>
              <a:defRPr sz="1400"/>
            </a:pPr>
            <a:r>
              <a:rPr lang="en-US" sz="1400" b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(By Share Class)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Charts!$W$1</c:f>
              <c:strCache>
                <c:ptCount val="1"/>
                <c:pt idx="0">
                  <c:v>Class Average Expense Ratio</c:v>
                </c:pt>
              </c:strCache>
            </c:strRef>
          </c:tx>
          <c:spPr>
            <a:gradFill>
              <a:gsLst>
                <a:gs pos="0">
                  <a:srgbClr val="173A59"/>
                </a:gs>
                <a:gs pos="100000">
                  <a:srgbClr val="001C54"/>
                </a:gs>
              </a:gsLst>
              <a:lin ang="5400000" scaled="0"/>
            </a:gradFill>
          </c:spPr>
          <c:invertIfNegative val="0"/>
          <c:cat>
            <c:strRef>
              <c:f>Charts!$V$2:$V$5</c:f>
              <c:strCache>
                <c:ptCount val="4"/>
                <c:pt idx="0">
                  <c:v>C</c:v>
                </c:pt>
                <c:pt idx="1">
                  <c:v>B</c:v>
                </c:pt>
                <c:pt idx="2">
                  <c:v>A</c:v>
                </c:pt>
                <c:pt idx="3">
                  <c:v>I</c:v>
                </c:pt>
              </c:strCache>
            </c:strRef>
          </c:cat>
          <c:val>
            <c:numRef>
              <c:f>Charts!$W$2:$W$5</c:f>
              <c:numCache>
                <c:formatCode>0.00%</c:formatCode>
                <c:ptCount val="4"/>
                <c:pt idx="0">
                  <c:v>1.6974999999999997E-2</c:v>
                </c:pt>
                <c:pt idx="1">
                  <c:v>1.5992592592592593E-2</c:v>
                </c:pt>
                <c:pt idx="2">
                  <c:v>1.15E-2</c:v>
                </c:pt>
                <c:pt idx="3">
                  <c:v>7.0222222222222231E-3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5C-48AE-854A-70C747034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389632"/>
        <c:axId val="144391168"/>
      </c:barChart>
      <c:catAx>
        <c:axId val="144389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n-US"/>
          </a:p>
        </c:txPr>
        <c:crossAx val="144391168"/>
        <c:crosses val="autoZero"/>
        <c:auto val="1"/>
        <c:lblAlgn val="ctr"/>
        <c:lblOffset val="100"/>
        <c:noMultiLvlLbl val="0"/>
      </c:catAx>
      <c:valAx>
        <c:axId val="144391168"/>
        <c:scaling>
          <c:orientation val="minMax"/>
          <c:max val="2.0000000000000004E-2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n-US"/>
          </a:p>
        </c:txPr>
        <c:crossAx val="144389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r>
              <a:rPr lang="en-US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Mutual Fund</a:t>
            </a:r>
            <a:r>
              <a:rPr lang="en-US" sz="1600" baseline="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600" baseline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Expense Ratios (Asset-Weighted Averages)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r>
              <a:rPr lang="en-US" sz="1400" b="0" i="0" baseline="0" dirty="0">
                <a:effectLst/>
              </a:rPr>
              <a:t>2000–2015</a:t>
            </a:r>
            <a:endParaRPr lang="en-US" sz="1100" b="0" dirty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'Fig 5.6'!$H$5</c:f>
              <c:strCache>
                <c:ptCount val="1"/>
                <c:pt idx="0">
                  <c:v>Actively managed equity funds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'Fig 5.6'!$G$6:$G$21</c:f>
              <c:numCache>
                <c:formatCode>yyyy</c:formatCode>
                <c:ptCount val="16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</c:numCache>
            </c:numRef>
          </c:cat>
          <c:val>
            <c:numRef>
              <c:f>'Fig 5.6'!$H$6:$H$21</c:f>
              <c:numCache>
                <c:formatCode>0.00%</c:formatCode>
                <c:ptCount val="16"/>
                <c:pt idx="0">
                  <c:v>1.06E-2</c:v>
                </c:pt>
                <c:pt idx="1">
                  <c:v>1.0800000000000001E-2</c:v>
                </c:pt>
                <c:pt idx="2">
                  <c:v>1.09E-2</c:v>
                </c:pt>
                <c:pt idx="3">
                  <c:v>1.0999999999999999E-2</c:v>
                </c:pt>
                <c:pt idx="4">
                  <c:v>1.0500000000000001E-2</c:v>
                </c:pt>
                <c:pt idx="5">
                  <c:v>1.01E-2</c:v>
                </c:pt>
                <c:pt idx="6">
                  <c:v>9.7999999999999997E-3</c:v>
                </c:pt>
                <c:pt idx="7">
                  <c:v>9.4999999999999998E-3</c:v>
                </c:pt>
                <c:pt idx="8">
                  <c:v>9.4000000000000004E-3</c:v>
                </c:pt>
                <c:pt idx="9">
                  <c:v>9.9000000000000008E-3</c:v>
                </c:pt>
                <c:pt idx="10">
                  <c:v>9.5999999999999992E-3</c:v>
                </c:pt>
                <c:pt idx="11">
                  <c:v>9.1999999999999998E-3</c:v>
                </c:pt>
                <c:pt idx="12">
                  <c:v>9.1999999999999998E-3</c:v>
                </c:pt>
                <c:pt idx="13">
                  <c:v>8.8999999999999999E-3</c:v>
                </c:pt>
                <c:pt idx="14">
                  <c:v>8.6E-3</c:v>
                </c:pt>
                <c:pt idx="15">
                  <c:v>8.3999999999999995E-3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 5.6'!$I$5</c:f>
              <c:strCache>
                <c:ptCount val="1"/>
                <c:pt idx="0">
                  <c:v>Index equity funds</c:v>
                </c:pt>
              </c:strCache>
            </c:strRef>
          </c:tx>
          <c:marker>
            <c:symbol val="none"/>
          </c:marker>
          <c:cat>
            <c:numRef>
              <c:f>'Fig 5.6'!$G$6:$G$21</c:f>
              <c:numCache>
                <c:formatCode>yyyy</c:formatCode>
                <c:ptCount val="16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</c:numCache>
            </c:numRef>
          </c:cat>
          <c:val>
            <c:numRef>
              <c:f>'Fig 5.6'!$I$6:$I$21</c:f>
              <c:numCache>
                <c:formatCode>0.00%</c:formatCode>
                <c:ptCount val="16"/>
                <c:pt idx="0">
                  <c:v>2.7000000000000001E-3</c:v>
                </c:pt>
                <c:pt idx="1">
                  <c:v>2.5000000000000001E-3</c:v>
                </c:pt>
                <c:pt idx="2">
                  <c:v>2.5000000000000001E-3</c:v>
                </c:pt>
                <c:pt idx="3">
                  <c:v>2.5000000000000001E-3</c:v>
                </c:pt>
                <c:pt idx="4">
                  <c:v>2.3999999999999998E-3</c:v>
                </c:pt>
                <c:pt idx="5">
                  <c:v>2.0999999999999999E-3</c:v>
                </c:pt>
                <c:pt idx="6">
                  <c:v>1.9E-3</c:v>
                </c:pt>
                <c:pt idx="7">
                  <c:v>1.6999999999999999E-3</c:v>
                </c:pt>
                <c:pt idx="8">
                  <c:v>1.6999999999999999E-3</c:v>
                </c:pt>
                <c:pt idx="9">
                  <c:v>1.6999999999999999E-3</c:v>
                </c:pt>
                <c:pt idx="10">
                  <c:v>1.5E-3</c:v>
                </c:pt>
                <c:pt idx="11">
                  <c:v>1.4E-3</c:v>
                </c:pt>
                <c:pt idx="12">
                  <c:v>1.2999999999999999E-3</c:v>
                </c:pt>
                <c:pt idx="13">
                  <c:v>1.1999999999999999E-3</c:v>
                </c:pt>
                <c:pt idx="14">
                  <c:v>1.1000000000000001E-3</c:v>
                </c:pt>
                <c:pt idx="15">
                  <c:v>1.1000000000000001E-3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428032"/>
        <c:axId val="144909056"/>
      </c:lineChart>
      <c:dateAx>
        <c:axId val="144428032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n-US"/>
          </a:p>
        </c:txPr>
        <c:crossAx val="144909056"/>
        <c:crosses val="autoZero"/>
        <c:auto val="1"/>
        <c:lblOffset val="100"/>
        <c:baseTimeUnit val="years"/>
      </c:dateAx>
      <c:valAx>
        <c:axId val="1449090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n-US"/>
          </a:p>
        </c:txPr>
        <c:crossAx val="1444280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r>
              <a:rPr lang="en-US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Market Share of Index Funds</a:t>
            </a:r>
            <a:endParaRPr lang="en-US" sz="1600" baseline="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r>
              <a:rPr lang="en-US" sz="1400" b="0" i="0" baseline="0" dirty="0">
                <a:effectLst/>
              </a:rPr>
              <a:t>Percentage of Equity Mutual Funds' Total Net Assets, 2000–2015</a:t>
            </a:r>
            <a:endParaRPr lang="en-US" sz="1100" b="0" dirty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'Fig 2.13'!$A$5:$A$20</c:f>
              <c:numCache>
                <c:formatCode>yyyy</c:formatCode>
                <c:ptCount val="16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</c:numCache>
            </c:numRef>
          </c:cat>
          <c:val>
            <c:numRef>
              <c:f>'Fig 2.13'!$B$5:$B$20</c:f>
              <c:numCache>
                <c:formatCode>0.0%</c:formatCode>
                <c:ptCount val="16"/>
                <c:pt idx="0">
                  <c:v>9.0999999999999998E-2</c:v>
                </c:pt>
                <c:pt idx="1">
                  <c:v>9.9000000000000005E-2</c:v>
                </c:pt>
                <c:pt idx="2">
                  <c:v>0.107</c:v>
                </c:pt>
                <c:pt idx="3">
                  <c:v>0.111</c:v>
                </c:pt>
                <c:pt idx="4">
                  <c:v>0.114</c:v>
                </c:pt>
                <c:pt idx="5">
                  <c:v>0.11199999999999999</c:v>
                </c:pt>
                <c:pt idx="6">
                  <c:v>0.114</c:v>
                </c:pt>
                <c:pt idx="7">
                  <c:v>0.11699999999999999</c:v>
                </c:pt>
                <c:pt idx="8">
                  <c:v>0.13600000000000001</c:v>
                </c:pt>
                <c:pt idx="9">
                  <c:v>0.13900000000000001</c:v>
                </c:pt>
                <c:pt idx="10">
                  <c:v>0.14699999999999999</c:v>
                </c:pt>
                <c:pt idx="11">
                  <c:v>0.16399999999999998</c:v>
                </c:pt>
                <c:pt idx="12">
                  <c:v>0.17399999999999999</c:v>
                </c:pt>
                <c:pt idx="13">
                  <c:v>0.184</c:v>
                </c:pt>
                <c:pt idx="14">
                  <c:v>0.20199999999999999</c:v>
                </c:pt>
                <c:pt idx="15">
                  <c:v>0.22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961920"/>
        <c:axId val="144963456"/>
      </c:lineChart>
      <c:dateAx>
        <c:axId val="144961920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n-US"/>
          </a:p>
        </c:txPr>
        <c:crossAx val="144963456"/>
        <c:crosses val="autoZero"/>
        <c:auto val="1"/>
        <c:lblOffset val="100"/>
        <c:baseTimeUnit val="years"/>
      </c:dateAx>
      <c:valAx>
        <c:axId val="1449634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n-US"/>
          </a:p>
        </c:txPr>
        <c:crossAx val="144961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9C7C5D-A454-455A-9A7E-6E9A4AF9764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6E5576-5426-4B8E-9694-4FAC2EF13723}">
      <dgm:prSet phldrT="[Text]" custT="1"/>
      <dgm:spPr>
        <a:solidFill>
          <a:srgbClr val="173A59"/>
        </a:solidFill>
      </dgm:spPr>
      <dgm:t>
        <a:bodyPr/>
        <a:lstStyle/>
        <a:p>
          <a:r>
            <a:rPr lang="en-US" sz="2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Market</a:t>
          </a:r>
        </a:p>
      </dgm:t>
    </dgm:pt>
    <dgm:pt modelId="{20DF3241-FFF0-4721-9F46-0485629EF71C}" type="parTrans" cxnId="{6161DF46-D2D9-4F96-A670-0DFC91597186}">
      <dgm:prSet/>
      <dgm:spPr/>
      <dgm:t>
        <a:bodyPr/>
        <a:lstStyle/>
        <a:p>
          <a:endParaRPr lang="en-US" sz="240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AED7E6E6-DC8C-4B29-9A1C-9ADCC089BE8F}" type="sibTrans" cxnId="{6161DF46-D2D9-4F96-A670-0DFC91597186}">
      <dgm:prSet/>
      <dgm:spPr/>
      <dgm:t>
        <a:bodyPr/>
        <a:lstStyle/>
        <a:p>
          <a:endParaRPr lang="en-US" sz="240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6F89F4C1-F477-439F-B577-3873D2785F99}">
      <dgm:prSet phldrT="[Text]" custT="1"/>
      <dgm:spPr>
        <a:solidFill>
          <a:srgbClr val="173A59"/>
        </a:solidFill>
      </dgm:spPr>
      <dgm:t>
        <a:bodyPr/>
        <a:lstStyle/>
        <a:p>
          <a:pPr algn="ctr"/>
          <a:r>
            <a:rPr lang="en-US" sz="2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-Sector</a:t>
          </a:r>
        </a:p>
        <a:p>
          <a:pPr algn="ctr"/>
          <a:r>
            <a:rPr lang="en-US" sz="2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-Country</a:t>
          </a:r>
        </a:p>
        <a:p>
          <a:pPr algn="ctr"/>
          <a:r>
            <a:rPr lang="en-US" sz="2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-Size</a:t>
          </a:r>
        </a:p>
        <a:p>
          <a:pPr algn="ctr"/>
          <a:r>
            <a:rPr lang="en-US" sz="2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-Style</a:t>
          </a:r>
        </a:p>
      </dgm:t>
    </dgm:pt>
    <dgm:pt modelId="{8A9DAB7E-7968-4D41-ACAC-16B2446D22FD}" type="parTrans" cxnId="{A5CC76A1-B633-47E5-B0EC-30B595D5AED8}">
      <dgm:prSet/>
      <dgm:spPr/>
      <dgm:t>
        <a:bodyPr/>
        <a:lstStyle/>
        <a:p>
          <a:endParaRPr lang="en-US" sz="240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EA4E911A-F669-4299-9380-13C1DFB899C4}" type="sibTrans" cxnId="{A5CC76A1-B633-47E5-B0EC-30B595D5AED8}">
      <dgm:prSet/>
      <dgm:spPr/>
      <dgm:t>
        <a:bodyPr/>
        <a:lstStyle/>
        <a:p>
          <a:endParaRPr lang="en-US" sz="240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12356C17-BCA9-44F7-8AC7-23ADF058D469}">
      <dgm:prSet phldrT="[Text]" custT="1"/>
      <dgm:spPr>
        <a:solidFill>
          <a:srgbClr val="173A59"/>
        </a:solidFill>
      </dgm:spPr>
      <dgm:t>
        <a:bodyPr/>
        <a:lstStyle/>
        <a:p>
          <a:r>
            <a:rPr lang="en-US" sz="2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-Single Factor</a:t>
          </a:r>
        </a:p>
        <a:p>
          <a:r>
            <a:rPr lang="en-US" sz="2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-</a:t>
          </a:r>
          <a:r>
            <a:rPr lang="en-US" sz="24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Theme</a:t>
          </a:r>
        </a:p>
        <a:p>
          <a:r>
            <a:rPr lang="en-US" sz="24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-Micro Sectors</a:t>
          </a:r>
          <a:endParaRPr lang="en-US" sz="24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CBAAF3C0-D190-42EA-AB52-076123F1C4BA}" type="parTrans" cxnId="{4E10F826-F5C3-4552-AD74-7CBE740A2ECA}">
      <dgm:prSet/>
      <dgm:spPr/>
      <dgm:t>
        <a:bodyPr/>
        <a:lstStyle/>
        <a:p>
          <a:endParaRPr lang="en-US" sz="240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B85B5CD6-BA99-4464-9CE7-BEF4FFA69355}" type="sibTrans" cxnId="{4E10F826-F5C3-4552-AD74-7CBE740A2ECA}">
      <dgm:prSet/>
      <dgm:spPr/>
      <dgm:t>
        <a:bodyPr/>
        <a:lstStyle/>
        <a:p>
          <a:endParaRPr lang="en-US" sz="240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7C0735F6-1BAE-475B-BB51-611BD9EED9BA}">
      <dgm:prSet phldrT="[Text]" custT="1"/>
      <dgm:spPr>
        <a:solidFill>
          <a:srgbClr val="173A59"/>
        </a:solidFill>
      </dgm:spPr>
      <dgm:t>
        <a:bodyPr/>
        <a:lstStyle/>
        <a:p>
          <a:r>
            <a:rPr lang="en-US" sz="2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Multi-Factor</a:t>
          </a:r>
        </a:p>
      </dgm:t>
    </dgm:pt>
    <dgm:pt modelId="{B8706944-5C61-41DA-A6B9-F5FD9BD83D68}" type="parTrans" cxnId="{34B1C0AF-E7EC-410D-9858-5D21922B6229}">
      <dgm:prSet/>
      <dgm:spPr/>
      <dgm:t>
        <a:bodyPr/>
        <a:lstStyle/>
        <a:p>
          <a:endParaRPr lang="en-US" sz="240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E4D0097E-5C89-49F8-9A35-A744C90CD5CF}" type="sibTrans" cxnId="{34B1C0AF-E7EC-410D-9858-5D21922B6229}">
      <dgm:prSet/>
      <dgm:spPr/>
      <dgm:t>
        <a:bodyPr/>
        <a:lstStyle/>
        <a:p>
          <a:endParaRPr lang="en-US" sz="240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A11E5509-7E7A-4786-BDFF-F1F6FAA023C1}">
      <dgm:prSet phldrT="[Text]" custT="1"/>
      <dgm:spPr>
        <a:solidFill>
          <a:srgbClr val="173A59"/>
        </a:solidFill>
      </dgm:spPr>
      <dgm:t>
        <a:bodyPr/>
        <a:lstStyle/>
        <a:p>
          <a:r>
            <a:rPr lang="en-US" sz="2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Optimized</a:t>
          </a:r>
        </a:p>
      </dgm:t>
    </dgm:pt>
    <dgm:pt modelId="{05B1BB54-910D-49BA-91DD-C9C699B49B9D}" type="parTrans" cxnId="{A999D6D3-11CE-4731-9ED2-DE12709005C0}">
      <dgm:prSet/>
      <dgm:spPr/>
      <dgm:t>
        <a:bodyPr/>
        <a:lstStyle/>
        <a:p>
          <a:endParaRPr lang="en-US" sz="240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C10BC302-3C9A-4C31-BA76-B41BA842C01B}" type="sibTrans" cxnId="{A999D6D3-11CE-4731-9ED2-DE12709005C0}">
      <dgm:prSet/>
      <dgm:spPr/>
      <dgm:t>
        <a:bodyPr/>
        <a:lstStyle/>
        <a:p>
          <a:endParaRPr lang="en-US" sz="240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55677E0F-6834-40C6-B5F6-73789DC026E6}">
      <dgm:prSet phldrT="[Text]" custT="1"/>
      <dgm:spPr>
        <a:solidFill>
          <a:srgbClr val="173A59"/>
        </a:solidFill>
      </dgm:spPr>
      <dgm:t>
        <a:bodyPr/>
        <a:lstStyle/>
        <a:p>
          <a:r>
            <a:rPr lang="en-US" sz="2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Cloned Alpha</a:t>
          </a:r>
        </a:p>
      </dgm:t>
    </dgm:pt>
    <dgm:pt modelId="{C6BCB1DB-BBF3-4499-A0A6-255D6C13CDC9}" type="parTrans" cxnId="{AD7D48A9-E133-479B-BF9C-7CDC62DE04E8}">
      <dgm:prSet/>
      <dgm:spPr/>
      <dgm:t>
        <a:bodyPr/>
        <a:lstStyle/>
        <a:p>
          <a:endParaRPr lang="en-US" sz="240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1818BE7E-B074-4496-B054-AB02073B4D91}" type="sibTrans" cxnId="{AD7D48A9-E133-479B-BF9C-7CDC62DE04E8}">
      <dgm:prSet/>
      <dgm:spPr/>
      <dgm:t>
        <a:bodyPr/>
        <a:lstStyle/>
        <a:p>
          <a:endParaRPr lang="en-US" sz="240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1752B535-0AB9-42CA-8CA1-0F9A8548DCF2}" type="pres">
      <dgm:prSet presAssocID="{7C9C7C5D-A454-455A-9A7E-6E9A4AF9764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11C2BE-6364-4B3B-874B-1CDB2B315020}" type="pres">
      <dgm:prSet presAssocID="{3A6E5576-5426-4B8E-9694-4FAC2EF1372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3E251-2C22-4E85-AC68-4EA5AF3170EA}" type="pres">
      <dgm:prSet presAssocID="{AED7E6E6-DC8C-4B29-9A1C-9ADCC089BE8F}" presName="sibTrans" presStyleCnt="0"/>
      <dgm:spPr/>
    </dgm:pt>
    <dgm:pt modelId="{D7A0E8A2-6CD3-4E5E-ADD1-6E7D1C096F04}" type="pres">
      <dgm:prSet presAssocID="{6F89F4C1-F477-439F-B577-3873D2785F9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B512F-6B7F-423F-8608-ED45FA1619F1}" type="pres">
      <dgm:prSet presAssocID="{EA4E911A-F669-4299-9380-13C1DFB899C4}" presName="sibTrans" presStyleCnt="0"/>
      <dgm:spPr/>
    </dgm:pt>
    <dgm:pt modelId="{43F420C2-0E9E-48B7-9C8E-2EC48056FF21}" type="pres">
      <dgm:prSet presAssocID="{12356C17-BCA9-44F7-8AC7-23ADF058D46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630D20-2386-4048-A82D-D706D6DFEB8F}" type="pres">
      <dgm:prSet presAssocID="{B85B5CD6-BA99-4464-9CE7-BEF4FFA69355}" presName="sibTrans" presStyleCnt="0"/>
      <dgm:spPr/>
    </dgm:pt>
    <dgm:pt modelId="{F4C90AAF-76BC-4810-9EC9-9BFB26A08F96}" type="pres">
      <dgm:prSet presAssocID="{7C0735F6-1BAE-475B-BB51-611BD9EED9B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B6DDF-82E9-43D8-82CA-9ADDD43EE5A6}" type="pres">
      <dgm:prSet presAssocID="{E4D0097E-5C89-49F8-9A35-A744C90CD5CF}" presName="sibTrans" presStyleCnt="0"/>
      <dgm:spPr/>
    </dgm:pt>
    <dgm:pt modelId="{CED8A689-BD64-456C-A0D3-774BBEE0D4DF}" type="pres">
      <dgm:prSet presAssocID="{A11E5509-7E7A-4786-BDFF-F1F6FAA023C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65D55A-3F0C-4678-9FD2-36CB37CA673E}" type="pres">
      <dgm:prSet presAssocID="{C10BC302-3C9A-4C31-BA76-B41BA842C01B}" presName="sibTrans" presStyleCnt="0"/>
      <dgm:spPr/>
    </dgm:pt>
    <dgm:pt modelId="{62772F3B-746D-4E85-AD25-279CA014E14B}" type="pres">
      <dgm:prSet presAssocID="{55677E0F-6834-40C6-B5F6-73789DC026E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576DA5-40F8-4B62-BEDC-771A73B3C529}" type="presOf" srcId="{12356C17-BCA9-44F7-8AC7-23ADF058D469}" destId="{43F420C2-0E9E-48B7-9C8E-2EC48056FF21}" srcOrd="0" destOrd="0" presId="urn:microsoft.com/office/officeart/2005/8/layout/hList6"/>
    <dgm:cxn modelId="{48DD9F5D-9F74-4F40-A08A-5CF504E77E6B}" type="presOf" srcId="{3A6E5576-5426-4B8E-9694-4FAC2EF13723}" destId="{8211C2BE-6364-4B3B-874B-1CDB2B315020}" srcOrd="0" destOrd="0" presId="urn:microsoft.com/office/officeart/2005/8/layout/hList6"/>
    <dgm:cxn modelId="{4E10F826-F5C3-4552-AD74-7CBE740A2ECA}" srcId="{7C9C7C5D-A454-455A-9A7E-6E9A4AF97647}" destId="{12356C17-BCA9-44F7-8AC7-23ADF058D469}" srcOrd="2" destOrd="0" parTransId="{CBAAF3C0-D190-42EA-AB52-076123F1C4BA}" sibTransId="{B85B5CD6-BA99-4464-9CE7-BEF4FFA69355}"/>
    <dgm:cxn modelId="{A5CC76A1-B633-47E5-B0EC-30B595D5AED8}" srcId="{7C9C7C5D-A454-455A-9A7E-6E9A4AF97647}" destId="{6F89F4C1-F477-439F-B577-3873D2785F99}" srcOrd="1" destOrd="0" parTransId="{8A9DAB7E-7968-4D41-ACAC-16B2446D22FD}" sibTransId="{EA4E911A-F669-4299-9380-13C1DFB899C4}"/>
    <dgm:cxn modelId="{A9E02637-9D50-44E2-A237-F5D38FACC3F2}" type="presOf" srcId="{6F89F4C1-F477-439F-B577-3873D2785F99}" destId="{D7A0E8A2-6CD3-4E5E-ADD1-6E7D1C096F04}" srcOrd="0" destOrd="0" presId="urn:microsoft.com/office/officeart/2005/8/layout/hList6"/>
    <dgm:cxn modelId="{D215C7F2-DE85-4FF1-9C40-BC830976AE27}" type="presOf" srcId="{55677E0F-6834-40C6-B5F6-73789DC026E6}" destId="{62772F3B-746D-4E85-AD25-279CA014E14B}" srcOrd="0" destOrd="0" presId="urn:microsoft.com/office/officeart/2005/8/layout/hList6"/>
    <dgm:cxn modelId="{AD7D48A9-E133-479B-BF9C-7CDC62DE04E8}" srcId="{7C9C7C5D-A454-455A-9A7E-6E9A4AF97647}" destId="{55677E0F-6834-40C6-B5F6-73789DC026E6}" srcOrd="5" destOrd="0" parTransId="{C6BCB1DB-BBF3-4499-A0A6-255D6C13CDC9}" sibTransId="{1818BE7E-B074-4496-B054-AB02073B4D91}"/>
    <dgm:cxn modelId="{6161DF46-D2D9-4F96-A670-0DFC91597186}" srcId="{7C9C7C5D-A454-455A-9A7E-6E9A4AF97647}" destId="{3A6E5576-5426-4B8E-9694-4FAC2EF13723}" srcOrd="0" destOrd="0" parTransId="{20DF3241-FFF0-4721-9F46-0485629EF71C}" sibTransId="{AED7E6E6-DC8C-4B29-9A1C-9ADCC089BE8F}"/>
    <dgm:cxn modelId="{9E6C23C6-76DC-4247-8EA1-15C17C6386D0}" type="presOf" srcId="{7C0735F6-1BAE-475B-BB51-611BD9EED9BA}" destId="{F4C90AAF-76BC-4810-9EC9-9BFB26A08F96}" srcOrd="0" destOrd="0" presId="urn:microsoft.com/office/officeart/2005/8/layout/hList6"/>
    <dgm:cxn modelId="{3BDC6392-7490-4749-93AF-11D73497FFC7}" type="presOf" srcId="{7C9C7C5D-A454-455A-9A7E-6E9A4AF97647}" destId="{1752B535-0AB9-42CA-8CA1-0F9A8548DCF2}" srcOrd="0" destOrd="0" presId="urn:microsoft.com/office/officeart/2005/8/layout/hList6"/>
    <dgm:cxn modelId="{3C0C0621-5F4A-4576-B79D-190F3BC6D9C7}" type="presOf" srcId="{A11E5509-7E7A-4786-BDFF-F1F6FAA023C1}" destId="{CED8A689-BD64-456C-A0D3-774BBEE0D4DF}" srcOrd="0" destOrd="0" presId="urn:microsoft.com/office/officeart/2005/8/layout/hList6"/>
    <dgm:cxn modelId="{A999D6D3-11CE-4731-9ED2-DE12709005C0}" srcId="{7C9C7C5D-A454-455A-9A7E-6E9A4AF97647}" destId="{A11E5509-7E7A-4786-BDFF-F1F6FAA023C1}" srcOrd="4" destOrd="0" parTransId="{05B1BB54-910D-49BA-91DD-C9C699B49B9D}" sibTransId="{C10BC302-3C9A-4C31-BA76-B41BA842C01B}"/>
    <dgm:cxn modelId="{34B1C0AF-E7EC-410D-9858-5D21922B6229}" srcId="{7C9C7C5D-A454-455A-9A7E-6E9A4AF97647}" destId="{7C0735F6-1BAE-475B-BB51-611BD9EED9BA}" srcOrd="3" destOrd="0" parTransId="{B8706944-5C61-41DA-A6B9-F5FD9BD83D68}" sibTransId="{E4D0097E-5C89-49F8-9A35-A744C90CD5CF}"/>
    <dgm:cxn modelId="{95AC4AA3-E22B-45BD-B24C-4033BF1F76BB}" type="presParOf" srcId="{1752B535-0AB9-42CA-8CA1-0F9A8548DCF2}" destId="{8211C2BE-6364-4B3B-874B-1CDB2B315020}" srcOrd="0" destOrd="0" presId="urn:microsoft.com/office/officeart/2005/8/layout/hList6"/>
    <dgm:cxn modelId="{26F32B0D-8940-4072-987F-6E98467971DE}" type="presParOf" srcId="{1752B535-0AB9-42CA-8CA1-0F9A8548DCF2}" destId="{3833E251-2C22-4E85-AC68-4EA5AF3170EA}" srcOrd="1" destOrd="0" presId="urn:microsoft.com/office/officeart/2005/8/layout/hList6"/>
    <dgm:cxn modelId="{BA66AB0A-9488-4CC4-8ED0-4C39C35807EB}" type="presParOf" srcId="{1752B535-0AB9-42CA-8CA1-0F9A8548DCF2}" destId="{D7A0E8A2-6CD3-4E5E-ADD1-6E7D1C096F04}" srcOrd="2" destOrd="0" presId="urn:microsoft.com/office/officeart/2005/8/layout/hList6"/>
    <dgm:cxn modelId="{5BE0D945-4EC6-473F-84CC-635068225E85}" type="presParOf" srcId="{1752B535-0AB9-42CA-8CA1-0F9A8548DCF2}" destId="{BFCB512F-6B7F-423F-8608-ED45FA1619F1}" srcOrd="3" destOrd="0" presId="urn:microsoft.com/office/officeart/2005/8/layout/hList6"/>
    <dgm:cxn modelId="{77BED3F6-4520-46D6-B6C4-252CBEDA5F38}" type="presParOf" srcId="{1752B535-0AB9-42CA-8CA1-0F9A8548DCF2}" destId="{43F420C2-0E9E-48B7-9C8E-2EC48056FF21}" srcOrd="4" destOrd="0" presId="urn:microsoft.com/office/officeart/2005/8/layout/hList6"/>
    <dgm:cxn modelId="{FA714792-E488-4106-AB0E-17D5F83036E7}" type="presParOf" srcId="{1752B535-0AB9-42CA-8CA1-0F9A8548DCF2}" destId="{63630D20-2386-4048-A82D-D706D6DFEB8F}" srcOrd="5" destOrd="0" presId="urn:microsoft.com/office/officeart/2005/8/layout/hList6"/>
    <dgm:cxn modelId="{A1888423-4E08-49FC-AEF6-AD1AB98CE0C9}" type="presParOf" srcId="{1752B535-0AB9-42CA-8CA1-0F9A8548DCF2}" destId="{F4C90AAF-76BC-4810-9EC9-9BFB26A08F96}" srcOrd="6" destOrd="0" presId="urn:microsoft.com/office/officeart/2005/8/layout/hList6"/>
    <dgm:cxn modelId="{9DB99D61-56EC-452A-BC1F-AD4CEC25C3FC}" type="presParOf" srcId="{1752B535-0AB9-42CA-8CA1-0F9A8548DCF2}" destId="{774B6DDF-82E9-43D8-82CA-9ADDD43EE5A6}" srcOrd="7" destOrd="0" presId="urn:microsoft.com/office/officeart/2005/8/layout/hList6"/>
    <dgm:cxn modelId="{C3B5C1C8-5943-445B-9D17-3E1EC6072524}" type="presParOf" srcId="{1752B535-0AB9-42CA-8CA1-0F9A8548DCF2}" destId="{CED8A689-BD64-456C-A0D3-774BBEE0D4DF}" srcOrd="8" destOrd="0" presId="urn:microsoft.com/office/officeart/2005/8/layout/hList6"/>
    <dgm:cxn modelId="{C2825EDC-4A7B-47B8-9FD9-9E69756D90CA}" type="presParOf" srcId="{1752B535-0AB9-42CA-8CA1-0F9A8548DCF2}" destId="{7065D55A-3F0C-4678-9FD2-36CB37CA673E}" srcOrd="9" destOrd="0" presId="urn:microsoft.com/office/officeart/2005/8/layout/hList6"/>
    <dgm:cxn modelId="{4AA20380-C98B-4D4C-85C3-CF6722A9B69B}" type="presParOf" srcId="{1752B535-0AB9-42CA-8CA1-0F9A8548DCF2}" destId="{62772F3B-746D-4E85-AD25-279CA014E14B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B8BDB4-D773-4B83-8D06-4ED00FBAEDE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C95F37-A78B-4E1C-B1CC-3DC81F2C2C11}">
      <dgm:prSet phldrT="[Text]" custT="1"/>
      <dgm:spPr>
        <a:solidFill>
          <a:srgbClr val="173A59"/>
        </a:solidFill>
      </dgm:spPr>
      <dgm:t>
        <a:bodyPr/>
        <a:lstStyle/>
        <a:p>
          <a:r>
            <a:rPr lang="en-US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Start with Benchmark Selection</a:t>
          </a:r>
          <a:endParaRPr lang="en-US" sz="16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DC7C28F8-2810-4303-9856-2D28E8305792}" type="parTrans" cxnId="{4EA54D0E-E1E8-4F77-B8CE-561909985E05}">
      <dgm:prSet/>
      <dgm:spPr/>
      <dgm:t>
        <a:bodyPr/>
        <a:lstStyle/>
        <a:p>
          <a:endParaRPr lang="en-US"/>
        </a:p>
      </dgm:t>
    </dgm:pt>
    <dgm:pt modelId="{5957D990-657D-44B0-9869-084F4DA6CE24}" type="sibTrans" cxnId="{4EA54D0E-E1E8-4F77-B8CE-561909985E05}">
      <dgm:prSet/>
      <dgm:spPr/>
      <dgm:t>
        <a:bodyPr/>
        <a:lstStyle/>
        <a:p>
          <a:endParaRPr lang="en-US"/>
        </a:p>
      </dgm:t>
    </dgm:pt>
    <dgm:pt modelId="{CC29B075-96D4-477C-A8CD-1D3FE68F51C1}">
      <dgm:prSet phldrT="[Text]" custT="1"/>
      <dgm:spPr>
        <a:solidFill>
          <a:srgbClr val="173A59"/>
        </a:solidFill>
      </dgm:spPr>
      <dgm:t>
        <a:bodyPr/>
        <a:lstStyle/>
        <a:p>
          <a:r>
            <a:rPr lang="en-US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Define Your Objective</a:t>
          </a:r>
          <a:endParaRPr lang="en-US" sz="16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16F14996-FC26-4B68-BD80-D41549201F2D}" type="parTrans" cxnId="{45080519-9180-4E9A-B745-3FCA831537D8}">
      <dgm:prSet/>
      <dgm:spPr/>
      <dgm:t>
        <a:bodyPr/>
        <a:lstStyle/>
        <a:p>
          <a:endParaRPr lang="en-US"/>
        </a:p>
      </dgm:t>
    </dgm:pt>
    <dgm:pt modelId="{3276D350-3ACA-47E7-8B14-A76491B9E88F}" type="sibTrans" cxnId="{45080519-9180-4E9A-B745-3FCA831537D8}">
      <dgm:prSet/>
      <dgm:spPr/>
      <dgm:t>
        <a:bodyPr/>
        <a:lstStyle/>
        <a:p>
          <a:endParaRPr lang="en-US"/>
        </a:p>
      </dgm:t>
    </dgm:pt>
    <dgm:pt modelId="{62C056BF-0086-4AAF-BF22-22A0A3E06D04}">
      <dgm:prSet phldrT="[Text]" custT="1"/>
      <dgm:spPr>
        <a:solidFill>
          <a:srgbClr val="173A59"/>
        </a:solidFill>
      </dgm:spPr>
      <dgm:t>
        <a:bodyPr/>
        <a:lstStyle/>
        <a:p>
          <a:r>
            <a:rPr lang="en-US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Select Your Factors</a:t>
          </a:r>
          <a:endParaRPr lang="en-US" sz="16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3FF6166F-3927-4B8D-9D55-D230C17EFB88}" type="parTrans" cxnId="{88E755C0-586F-4646-97A6-7BDB02166725}">
      <dgm:prSet/>
      <dgm:spPr/>
      <dgm:t>
        <a:bodyPr/>
        <a:lstStyle/>
        <a:p>
          <a:endParaRPr lang="en-US"/>
        </a:p>
      </dgm:t>
    </dgm:pt>
    <dgm:pt modelId="{B7F0F040-BB37-4B21-AD47-6AFCC2216CAB}" type="sibTrans" cxnId="{88E755C0-586F-4646-97A6-7BDB02166725}">
      <dgm:prSet/>
      <dgm:spPr/>
      <dgm:t>
        <a:bodyPr/>
        <a:lstStyle/>
        <a:p>
          <a:endParaRPr lang="en-US"/>
        </a:p>
      </dgm:t>
    </dgm:pt>
    <dgm:pt modelId="{1483C3D7-3A4D-440F-80ED-C720AA1A154E}">
      <dgm:prSet phldrT="[Text]" custT="1"/>
      <dgm:spPr>
        <a:solidFill>
          <a:srgbClr val="173A59"/>
        </a:solidFill>
      </dgm:spPr>
      <dgm:t>
        <a:bodyPr/>
        <a:lstStyle/>
        <a:p>
          <a:r>
            <a:rPr lang="en-US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Apply to Universes</a:t>
          </a:r>
          <a:endParaRPr lang="en-US" sz="16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764CD2C5-A6AD-44D6-A3C8-B7F5C38F9C5C}" type="parTrans" cxnId="{17E9F5F0-64A0-4120-B715-55D70314107E}">
      <dgm:prSet/>
      <dgm:spPr/>
      <dgm:t>
        <a:bodyPr/>
        <a:lstStyle/>
        <a:p>
          <a:endParaRPr lang="en-US"/>
        </a:p>
      </dgm:t>
    </dgm:pt>
    <dgm:pt modelId="{3C9DF695-9EBE-4ADA-82F9-C1D1CBC28E81}" type="sibTrans" cxnId="{17E9F5F0-64A0-4120-B715-55D70314107E}">
      <dgm:prSet/>
      <dgm:spPr/>
      <dgm:t>
        <a:bodyPr/>
        <a:lstStyle/>
        <a:p>
          <a:endParaRPr lang="en-US"/>
        </a:p>
      </dgm:t>
    </dgm:pt>
    <dgm:pt modelId="{81CBDA9E-15BE-4BBF-8921-28633E775DB8}">
      <dgm:prSet phldrT="[Text]" custT="1"/>
      <dgm:spPr>
        <a:solidFill>
          <a:srgbClr val="173A59"/>
        </a:solidFill>
      </dgm:spPr>
      <dgm:t>
        <a:bodyPr/>
        <a:lstStyle/>
        <a:p>
          <a:r>
            <a:rPr lang="en-US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Apply Constraints (Liquidity, RIC, etc.)</a:t>
          </a:r>
          <a:endParaRPr lang="en-US" sz="16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E6BC60F3-3BA2-4E77-98B6-62008F0FACE9}" type="parTrans" cxnId="{504247CB-A14C-4DC2-B118-946845B7A3F6}">
      <dgm:prSet/>
      <dgm:spPr/>
      <dgm:t>
        <a:bodyPr/>
        <a:lstStyle/>
        <a:p>
          <a:endParaRPr lang="en-US"/>
        </a:p>
      </dgm:t>
    </dgm:pt>
    <dgm:pt modelId="{E512A400-EEB2-47D5-8E33-B26611E9029D}" type="sibTrans" cxnId="{504247CB-A14C-4DC2-B118-946845B7A3F6}">
      <dgm:prSet/>
      <dgm:spPr/>
      <dgm:t>
        <a:bodyPr/>
        <a:lstStyle/>
        <a:p>
          <a:endParaRPr lang="en-US"/>
        </a:p>
      </dgm:t>
    </dgm:pt>
    <dgm:pt modelId="{9F63AA31-4E86-4E13-A833-70A140ED85A9}" type="pres">
      <dgm:prSet presAssocID="{C3B8BDB4-D773-4B83-8D06-4ED00FBAEDE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78199E-24E6-402D-B4E9-48A73A0A43E2}" type="pres">
      <dgm:prSet presAssocID="{C3B8BDB4-D773-4B83-8D06-4ED00FBAEDE8}" presName="dummyMaxCanvas" presStyleCnt="0">
        <dgm:presLayoutVars/>
      </dgm:prSet>
      <dgm:spPr/>
    </dgm:pt>
    <dgm:pt modelId="{D32DB14E-230F-4760-9AE6-3219D043E0F1}" type="pres">
      <dgm:prSet presAssocID="{C3B8BDB4-D773-4B83-8D06-4ED00FBAEDE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50F8B-EC7B-443A-8AC1-83ED27DC66B0}" type="pres">
      <dgm:prSet presAssocID="{C3B8BDB4-D773-4B83-8D06-4ED00FBAEDE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9607BF-E366-41C3-B8E8-A76B6ABC092F}" type="pres">
      <dgm:prSet presAssocID="{C3B8BDB4-D773-4B83-8D06-4ED00FBAEDE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8760DE-DAF2-4244-907F-1ADD8C3FEF2D}" type="pres">
      <dgm:prSet presAssocID="{C3B8BDB4-D773-4B83-8D06-4ED00FBAEDE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81E9C8-01A3-4BCA-B55A-26DA3A1A5FD7}" type="pres">
      <dgm:prSet presAssocID="{C3B8BDB4-D773-4B83-8D06-4ED00FBAEDE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077B1-B5FE-40DC-8A24-F2BC4A50D7AF}" type="pres">
      <dgm:prSet presAssocID="{C3B8BDB4-D773-4B83-8D06-4ED00FBAEDE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B8F3C-E4CC-4BA8-8283-6DE5E01194E6}" type="pres">
      <dgm:prSet presAssocID="{C3B8BDB4-D773-4B83-8D06-4ED00FBAEDE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503E8-03C5-4AA1-A25B-1AD32AE97A1B}" type="pres">
      <dgm:prSet presAssocID="{C3B8BDB4-D773-4B83-8D06-4ED00FBAEDE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AC1AB1-9B1F-439E-9ADB-B36901EB47EE}" type="pres">
      <dgm:prSet presAssocID="{C3B8BDB4-D773-4B83-8D06-4ED00FBAEDE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5D7DA-5357-4304-9984-1C97A7811935}" type="pres">
      <dgm:prSet presAssocID="{C3B8BDB4-D773-4B83-8D06-4ED00FBAEDE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140B0-0155-4730-930C-27E1765B879E}" type="pres">
      <dgm:prSet presAssocID="{C3B8BDB4-D773-4B83-8D06-4ED00FBAEDE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9C2C7-F1B2-4361-828E-3FBBBC6B7BC6}" type="pres">
      <dgm:prSet presAssocID="{C3B8BDB4-D773-4B83-8D06-4ED00FBAEDE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AA734-D779-48FD-BF65-900CA71AEB1F}" type="pres">
      <dgm:prSet presAssocID="{C3B8BDB4-D773-4B83-8D06-4ED00FBAEDE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542FA-B106-4850-B826-FB481922C1C3}" type="pres">
      <dgm:prSet presAssocID="{C3B8BDB4-D773-4B83-8D06-4ED00FBAEDE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DD566D-6C0B-41C0-918C-49B861E89B84}" type="presOf" srcId="{62C056BF-0086-4AAF-BF22-22A0A3E06D04}" destId="{8C19C2C7-F1B2-4361-828E-3FBBBC6B7BC6}" srcOrd="1" destOrd="0" presId="urn:microsoft.com/office/officeart/2005/8/layout/vProcess5"/>
    <dgm:cxn modelId="{C86E5A11-6BED-41E4-96AE-80A277A50DC6}" type="presOf" srcId="{B7F0F040-BB37-4B21-AD47-6AFCC2216CAB}" destId="{F68503E8-03C5-4AA1-A25B-1AD32AE97A1B}" srcOrd="0" destOrd="0" presId="urn:microsoft.com/office/officeart/2005/8/layout/vProcess5"/>
    <dgm:cxn modelId="{964F72B1-41C0-4232-85D6-B42CCE693B6E}" type="presOf" srcId="{C3B8BDB4-D773-4B83-8D06-4ED00FBAEDE8}" destId="{9F63AA31-4E86-4E13-A833-70A140ED85A9}" srcOrd="0" destOrd="0" presId="urn:microsoft.com/office/officeart/2005/8/layout/vProcess5"/>
    <dgm:cxn modelId="{45080519-9180-4E9A-B745-3FCA831537D8}" srcId="{C3B8BDB4-D773-4B83-8D06-4ED00FBAEDE8}" destId="{CC29B075-96D4-477C-A8CD-1D3FE68F51C1}" srcOrd="1" destOrd="0" parTransId="{16F14996-FC26-4B68-BD80-D41549201F2D}" sibTransId="{3276D350-3ACA-47E7-8B14-A76491B9E88F}"/>
    <dgm:cxn modelId="{878895C9-3270-40A8-B906-FCDBB2B79E77}" type="presOf" srcId="{3276D350-3ACA-47E7-8B14-A76491B9E88F}" destId="{F8AB8F3C-E4CC-4BA8-8283-6DE5E01194E6}" srcOrd="0" destOrd="0" presId="urn:microsoft.com/office/officeart/2005/8/layout/vProcess5"/>
    <dgm:cxn modelId="{514AC41D-7E80-4712-AEEC-F3079DC44F9A}" type="presOf" srcId="{1483C3D7-3A4D-440F-80ED-C720AA1A154E}" destId="{6DAAA734-D779-48FD-BF65-900CA71AEB1F}" srcOrd="1" destOrd="0" presId="urn:microsoft.com/office/officeart/2005/8/layout/vProcess5"/>
    <dgm:cxn modelId="{722EAE6C-3C9B-4154-BD3E-30637F21420A}" type="presOf" srcId="{5957D990-657D-44B0-9869-084F4DA6CE24}" destId="{5F6077B1-B5FE-40DC-8A24-F2BC4A50D7AF}" srcOrd="0" destOrd="0" presId="urn:microsoft.com/office/officeart/2005/8/layout/vProcess5"/>
    <dgm:cxn modelId="{4EA54D0E-E1E8-4F77-B8CE-561909985E05}" srcId="{C3B8BDB4-D773-4B83-8D06-4ED00FBAEDE8}" destId="{A3C95F37-A78B-4E1C-B1CC-3DC81F2C2C11}" srcOrd="0" destOrd="0" parTransId="{DC7C28F8-2810-4303-9856-2D28E8305792}" sibTransId="{5957D990-657D-44B0-9869-084F4DA6CE24}"/>
    <dgm:cxn modelId="{17E9F5F0-64A0-4120-B715-55D70314107E}" srcId="{C3B8BDB4-D773-4B83-8D06-4ED00FBAEDE8}" destId="{1483C3D7-3A4D-440F-80ED-C720AA1A154E}" srcOrd="3" destOrd="0" parTransId="{764CD2C5-A6AD-44D6-A3C8-B7F5C38F9C5C}" sibTransId="{3C9DF695-9EBE-4ADA-82F9-C1D1CBC28E81}"/>
    <dgm:cxn modelId="{0D8CC911-9243-4FF8-8827-59043272F21B}" type="presOf" srcId="{81CBDA9E-15BE-4BBF-8921-28633E775DB8}" destId="{A6F542FA-B106-4850-B826-FB481922C1C3}" srcOrd="1" destOrd="0" presId="urn:microsoft.com/office/officeart/2005/8/layout/vProcess5"/>
    <dgm:cxn modelId="{504247CB-A14C-4DC2-B118-946845B7A3F6}" srcId="{C3B8BDB4-D773-4B83-8D06-4ED00FBAEDE8}" destId="{81CBDA9E-15BE-4BBF-8921-28633E775DB8}" srcOrd="4" destOrd="0" parTransId="{E6BC60F3-3BA2-4E77-98B6-62008F0FACE9}" sibTransId="{E512A400-EEB2-47D5-8E33-B26611E9029D}"/>
    <dgm:cxn modelId="{88E755C0-586F-4646-97A6-7BDB02166725}" srcId="{C3B8BDB4-D773-4B83-8D06-4ED00FBAEDE8}" destId="{62C056BF-0086-4AAF-BF22-22A0A3E06D04}" srcOrd="2" destOrd="0" parTransId="{3FF6166F-3927-4B8D-9D55-D230C17EFB88}" sibTransId="{B7F0F040-BB37-4B21-AD47-6AFCC2216CAB}"/>
    <dgm:cxn modelId="{42F5ED8B-1352-4C44-AFE5-72BD8B71888D}" type="presOf" srcId="{A3C95F37-A78B-4E1C-B1CC-3DC81F2C2C11}" destId="{D32DB14E-230F-4760-9AE6-3219D043E0F1}" srcOrd="0" destOrd="0" presId="urn:microsoft.com/office/officeart/2005/8/layout/vProcess5"/>
    <dgm:cxn modelId="{9B4C4DDD-1237-4F60-8F9C-64D7CBA1390E}" type="presOf" srcId="{A3C95F37-A78B-4E1C-B1CC-3DC81F2C2C11}" destId="{E495D7DA-5357-4304-9984-1C97A7811935}" srcOrd="1" destOrd="0" presId="urn:microsoft.com/office/officeart/2005/8/layout/vProcess5"/>
    <dgm:cxn modelId="{713DA148-E567-4E5E-8807-52E91239DE95}" type="presOf" srcId="{CC29B075-96D4-477C-A8CD-1D3FE68F51C1}" destId="{06C50F8B-EC7B-443A-8AC1-83ED27DC66B0}" srcOrd="0" destOrd="0" presId="urn:microsoft.com/office/officeart/2005/8/layout/vProcess5"/>
    <dgm:cxn modelId="{E5D5355B-055B-43ED-ADD5-3B60327AC994}" type="presOf" srcId="{CC29B075-96D4-477C-A8CD-1D3FE68F51C1}" destId="{18A140B0-0155-4730-930C-27E1765B879E}" srcOrd="1" destOrd="0" presId="urn:microsoft.com/office/officeart/2005/8/layout/vProcess5"/>
    <dgm:cxn modelId="{AE3F4C28-D57A-4EC4-923F-8D5BF3870693}" type="presOf" srcId="{3C9DF695-9EBE-4ADA-82F9-C1D1CBC28E81}" destId="{08AC1AB1-9B1F-439E-9ADB-B36901EB47EE}" srcOrd="0" destOrd="0" presId="urn:microsoft.com/office/officeart/2005/8/layout/vProcess5"/>
    <dgm:cxn modelId="{1F7A5A98-8392-44EC-9D12-E244438CF5E0}" type="presOf" srcId="{62C056BF-0086-4AAF-BF22-22A0A3E06D04}" destId="{2E9607BF-E366-41C3-B8E8-A76B6ABC092F}" srcOrd="0" destOrd="0" presId="urn:microsoft.com/office/officeart/2005/8/layout/vProcess5"/>
    <dgm:cxn modelId="{C2887A83-C4A2-474B-9089-4E4114388AEB}" type="presOf" srcId="{1483C3D7-3A4D-440F-80ED-C720AA1A154E}" destId="{0C8760DE-DAF2-4244-907F-1ADD8C3FEF2D}" srcOrd="0" destOrd="0" presId="urn:microsoft.com/office/officeart/2005/8/layout/vProcess5"/>
    <dgm:cxn modelId="{C5B8ADEF-D6A0-4C45-8C29-8B2CDD8F9FA8}" type="presOf" srcId="{81CBDA9E-15BE-4BBF-8921-28633E775DB8}" destId="{4781E9C8-01A3-4BCA-B55A-26DA3A1A5FD7}" srcOrd="0" destOrd="0" presId="urn:microsoft.com/office/officeart/2005/8/layout/vProcess5"/>
    <dgm:cxn modelId="{3A2D2C2D-2509-46E0-AFEF-2D4A658D0421}" type="presParOf" srcId="{9F63AA31-4E86-4E13-A833-70A140ED85A9}" destId="{F878199E-24E6-402D-B4E9-48A73A0A43E2}" srcOrd="0" destOrd="0" presId="urn:microsoft.com/office/officeart/2005/8/layout/vProcess5"/>
    <dgm:cxn modelId="{16056E5F-D4B8-4348-A8F7-119BBBD33B82}" type="presParOf" srcId="{9F63AA31-4E86-4E13-A833-70A140ED85A9}" destId="{D32DB14E-230F-4760-9AE6-3219D043E0F1}" srcOrd="1" destOrd="0" presId="urn:microsoft.com/office/officeart/2005/8/layout/vProcess5"/>
    <dgm:cxn modelId="{55872621-4A11-4000-B04F-BC068EBD7D37}" type="presParOf" srcId="{9F63AA31-4E86-4E13-A833-70A140ED85A9}" destId="{06C50F8B-EC7B-443A-8AC1-83ED27DC66B0}" srcOrd="2" destOrd="0" presId="urn:microsoft.com/office/officeart/2005/8/layout/vProcess5"/>
    <dgm:cxn modelId="{562FCF20-6EF1-41CC-8F86-F320A2D78A8C}" type="presParOf" srcId="{9F63AA31-4E86-4E13-A833-70A140ED85A9}" destId="{2E9607BF-E366-41C3-B8E8-A76B6ABC092F}" srcOrd="3" destOrd="0" presId="urn:microsoft.com/office/officeart/2005/8/layout/vProcess5"/>
    <dgm:cxn modelId="{08390C6C-F4E1-440F-BE71-6DC19CCC4F77}" type="presParOf" srcId="{9F63AA31-4E86-4E13-A833-70A140ED85A9}" destId="{0C8760DE-DAF2-4244-907F-1ADD8C3FEF2D}" srcOrd="4" destOrd="0" presId="urn:microsoft.com/office/officeart/2005/8/layout/vProcess5"/>
    <dgm:cxn modelId="{B0D02112-0CD0-41A7-952B-3538A9A9DA7E}" type="presParOf" srcId="{9F63AA31-4E86-4E13-A833-70A140ED85A9}" destId="{4781E9C8-01A3-4BCA-B55A-26DA3A1A5FD7}" srcOrd="5" destOrd="0" presId="urn:microsoft.com/office/officeart/2005/8/layout/vProcess5"/>
    <dgm:cxn modelId="{69F7FD53-D3E4-48C1-AE52-963E4A7A7059}" type="presParOf" srcId="{9F63AA31-4E86-4E13-A833-70A140ED85A9}" destId="{5F6077B1-B5FE-40DC-8A24-F2BC4A50D7AF}" srcOrd="6" destOrd="0" presId="urn:microsoft.com/office/officeart/2005/8/layout/vProcess5"/>
    <dgm:cxn modelId="{CAAA9C88-B056-4C98-9FB3-78F6F931A935}" type="presParOf" srcId="{9F63AA31-4E86-4E13-A833-70A140ED85A9}" destId="{F8AB8F3C-E4CC-4BA8-8283-6DE5E01194E6}" srcOrd="7" destOrd="0" presId="urn:microsoft.com/office/officeart/2005/8/layout/vProcess5"/>
    <dgm:cxn modelId="{750E27AE-A53C-4F00-8FB2-66D5B9B4BD47}" type="presParOf" srcId="{9F63AA31-4E86-4E13-A833-70A140ED85A9}" destId="{F68503E8-03C5-4AA1-A25B-1AD32AE97A1B}" srcOrd="8" destOrd="0" presId="urn:microsoft.com/office/officeart/2005/8/layout/vProcess5"/>
    <dgm:cxn modelId="{0221FB2D-3DD8-4788-8577-8D796A6FCD1D}" type="presParOf" srcId="{9F63AA31-4E86-4E13-A833-70A140ED85A9}" destId="{08AC1AB1-9B1F-439E-9ADB-B36901EB47EE}" srcOrd="9" destOrd="0" presId="urn:microsoft.com/office/officeart/2005/8/layout/vProcess5"/>
    <dgm:cxn modelId="{FB988151-D616-4C1B-89B4-5D3D272ADDA9}" type="presParOf" srcId="{9F63AA31-4E86-4E13-A833-70A140ED85A9}" destId="{E495D7DA-5357-4304-9984-1C97A7811935}" srcOrd="10" destOrd="0" presId="urn:microsoft.com/office/officeart/2005/8/layout/vProcess5"/>
    <dgm:cxn modelId="{0CBC057F-932F-416B-B57B-D8945AE265F5}" type="presParOf" srcId="{9F63AA31-4E86-4E13-A833-70A140ED85A9}" destId="{18A140B0-0155-4730-930C-27E1765B879E}" srcOrd="11" destOrd="0" presId="urn:microsoft.com/office/officeart/2005/8/layout/vProcess5"/>
    <dgm:cxn modelId="{37EC18C0-C707-4A6E-92A7-F8A62789C0EA}" type="presParOf" srcId="{9F63AA31-4E86-4E13-A833-70A140ED85A9}" destId="{8C19C2C7-F1B2-4361-828E-3FBBBC6B7BC6}" srcOrd="12" destOrd="0" presId="urn:microsoft.com/office/officeart/2005/8/layout/vProcess5"/>
    <dgm:cxn modelId="{D8E656B1-F6CE-4792-ADBE-E6F39F22B14F}" type="presParOf" srcId="{9F63AA31-4E86-4E13-A833-70A140ED85A9}" destId="{6DAAA734-D779-48FD-BF65-900CA71AEB1F}" srcOrd="13" destOrd="0" presId="urn:microsoft.com/office/officeart/2005/8/layout/vProcess5"/>
    <dgm:cxn modelId="{94D5D5CF-B836-4E13-8C45-9A43453BBB1E}" type="presParOf" srcId="{9F63AA31-4E86-4E13-A833-70A140ED85A9}" destId="{A6F542FA-B106-4850-B826-FB481922C1C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B8BDB4-D773-4B83-8D06-4ED00FBAEDE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C95F37-A78B-4E1C-B1CC-3DC81F2C2C11}">
      <dgm:prSet phldrT="[Text]" custT="1"/>
      <dgm:spPr>
        <a:solidFill>
          <a:srgbClr val="173A59"/>
        </a:solidFill>
      </dgm:spPr>
      <dgm:t>
        <a:bodyPr/>
        <a:lstStyle/>
        <a:p>
          <a:r>
            <a:rPr lang="en-US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Conduct Backtest</a:t>
          </a:r>
          <a:endParaRPr lang="en-US" sz="16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DC7C28F8-2810-4303-9856-2D28E8305792}" type="parTrans" cxnId="{4EA54D0E-E1E8-4F77-B8CE-561909985E05}">
      <dgm:prSet/>
      <dgm:spPr/>
      <dgm:t>
        <a:bodyPr/>
        <a:lstStyle/>
        <a:p>
          <a:endParaRPr lang="en-US"/>
        </a:p>
      </dgm:t>
    </dgm:pt>
    <dgm:pt modelId="{5957D990-657D-44B0-9869-084F4DA6CE24}" type="sibTrans" cxnId="{4EA54D0E-E1E8-4F77-B8CE-561909985E05}">
      <dgm:prSet/>
      <dgm:spPr/>
      <dgm:t>
        <a:bodyPr/>
        <a:lstStyle/>
        <a:p>
          <a:endParaRPr lang="en-US"/>
        </a:p>
      </dgm:t>
    </dgm:pt>
    <dgm:pt modelId="{CC29B075-96D4-477C-A8CD-1D3FE68F51C1}">
      <dgm:prSet phldrT="[Text]" custT="1"/>
      <dgm:spPr>
        <a:solidFill>
          <a:srgbClr val="173A59"/>
        </a:solidFill>
      </dgm:spPr>
      <dgm:t>
        <a:bodyPr/>
        <a:lstStyle/>
        <a:p>
          <a:r>
            <a:rPr lang="en-US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Publish Index Independently</a:t>
          </a:r>
          <a:endParaRPr lang="en-US" sz="16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16F14996-FC26-4B68-BD80-D41549201F2D}" type="parTrans" cxnId="{45080519-9180-4E9A-B745-3FCA831537D8}">
      <dgm:prSet/>
      <dgm:spPr/>
      <dgm:t>
        <a:bodyPr/>
        <a:lstStyle/>
        <a:p>
          <a:endParaRPr lang="en-US"/>
        </a:p>
      </dgm:t>
    </dgm:pt>
    <dgm:pt modelId="{3276D350-3ACA-47E7-8B14-A76491B9E88F}" type="sibTrans" cxnId="{45080519-9180-4E9A-B745-3FCA831537D8}">
      <dgm:prSet/>
      <dgm:spPr/>
      <dgm:t>
        <a:bodyPr/>
        <a:lstStyle/>
        <a:p>
          <a:endParaRPr lang="en-US"/>
        </a:p>
      </dgm:t>
    </dgm:pt>
    <dgm:pt modelId="{6946CEE2-C515-4D16-AFAE-7C3DBDB258D5}">
      <dgm:prSet phldrT="[Text]" custT="1"/>
      <dgm:spPr>
        <a:solidFill>
          <a:srgbClr val="173A59"/>
        </a:solidFill>
      </dgm:spPr>
      <dgm:t>
        <a:bodyPr/>
        <a:lstStyle/>
        <a:p>
          <a:r>
            <a:rPr lang="en-US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Distribute Data</a:t>
          </a:r>
          <a:endParaRPr lang="en-US" sz="16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AA53C7A1-BF2D-4B46-9BA3-3593D7931918}" type="parTrans" cxnId="{1EE894E9-98EF-4CC5-8532-1162207AC2B8}">
      <dgm:prSet/>
      <dgm:spPr/>
      <dgm:t>
        <a:bodyPr/>
        <a:lstStyle/>
        <a:p>
          <a:endParaRPr lang="en-US"/>
        </a:p>
      </dgm:t>
    </dgm:pt>
    <dgm:pt modelId="{6F026A40-B11D-4910-8571-C0D3FFCE9EAE}" type="sibTrans" cxnId="{1EE894E9-98EF-4CC5-8532-1162207AC2B8}">
      <dgm:prSet/>
      <dgm:spPr/>
      <dgm:t>
        <a:bodyPr/>
        <a:lstStyle/>
        <a:p>
          <a:endParaRPr lang="en-US"/>
        </a:p>
      </dgm:t>
    </dgm:pt>
    <dgm:pt modelId="{9F63AA31-4E86-4E13-A833-70A140ED85A9}" type="pres">
      <dgm:prSet presAssocID="{C3B8BDB4-D773-4B83-8D06-4ED00FBAEDE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78199E-24E6-402D-B4E9-48A73A0A43E2}" type="pres">
      <dgm:prSet presAssocID="{C3B8BDB4-D773-4B83-8D06-4ED00FBAEDE8}" presName="dummyMaxCanvas" presStyleCnt="0">
        <dgm:presLayoutVars/>
      </dgm:prSet>
      <dgm:spPr/>
    </dgm:pt>
    <dgm:pt modelId="{C8EC5912-12AF-4E33-B7B5-83D7F58071D0}" type="pres">
      <dgm:prSet presAssocID="{C3B8BDB4-D773-4B83-8D06-4ED00FBAEDE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57CA6C-9E4B-4977-8D67-69F9D5805556}" type="pres">
      <dgm:prSet presAssocID="{C3B8BDB4-D773-4B83-8D06-4ED00FBAEDE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D7BE3C-9F0E-45E1-8EA2-2DB008548F86}" type="pres">
      <dgm:prSet presAssocID="{C3B8BDB4-D773-4B83-8D06-4ED00FBAEDE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6A6B7-13C0-44EB-ACAD-7462F17FD374}" type="pres">
      <dgm:prSet presAssocID="{C3B8BDB4-D773-4B83-8D06-4ED00FBAEDE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C8F2B-7456-4EFD-B60E-13F51098A14B}" type="pres">
      <dgm:prSet presAssocID="{C3B8BDB4-D773-4B83-8D06-4ED00FBAEDE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A2FA5-DD83-43D4-8566-589DB96D58ED}" type="pres">
      <dgm:prSet presAssocID="{C3B8BDB4-D773-4B83-8D06-4ED00FBAEDE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3736F-BB46-4C05-991D-24A65C9F4AE7}" type="pres">
      <dgm:prSet presAssocID="{C3B8BDB4-D773-4B83-8D06-4ED00FBAEDE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6F56B2-E310-4FFC-9627-0583FF8D5C2C}" type="pres">
      <dgm:prSet presAssocID="{C3B8BDB4-D773-4B83-8D06-4ED00FBAEDE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BCFD22-551C-4920-ADA4-A988935752D3}" type="presOf" srcId="{CC29B075-96D4-477C-A8CD-1D3FE68F51C1}" destId="{92B3736F-BB46-4C05-991D-24A65C9F4AE7}" srcOrd="1" destOrd="0" presId="urn:microsoft.com/office/officeart/2005/8/layout/vProcess5"/>
    <dgm:cxn modelId="{E7DBCC35-3B99-4953-9E0A-EBCCAB6B2B98}" type="presOf" srcId="{5957D990-657D-44B0-9869-084F4DA6CE24}" destId="{ED26A6B7-13C0-44EB-ACAD-7462F17FD374}" srcOrd="0" destOrd="0" presId="urn:microsoft.com/office/officeart/2005/8/layout/vProcess5"/>
    <dgm:cxn modelId="{B7DC90BF-776C-4741-B55A-4DFCD0442E1C}" type="presOf" srcId="{C3B8BDB4-D773-4B83-8D06-4ED00FBAEDE8}" destId="{9F63AA31-4E86-4E13-A833-70A140ED85A9}" srcOrd="0" destOrd="0" presId="urn:microsoft.com/office/officeart/2005/8/layout/vProcess5"/>
    <dgm:cxn modelId="{45080519-9180-4E9A-B745-3FCA831537D8}" srcId="{C3B8BDB4-D773-4B83-8D06-4ED00FBAEDE8}" destId="{CC29B075-96D4-477C-A8CD-1D3FE68F51C1}" srcOrd="1" destOrd="0" parTransId="{16F14996-FC26-4B68-BD80-D41549201F2D}" sibTransId="{3276D350-3ACA-47E7-8B14-A76491B9E88F}"/>
    <dgm:cxn modelId="{4BB60B25-A5BE-4616-B432-010C302E0AC5}" type="presOf" srcId="{6946CEE2-C515-4D16-AFAE-7C3DBDB258D5}" destId="{726F56B2-E310-4FFC-9627-0583FF8D5C2C}" srcOrd="1" destOrd="0" presId="urn:microsoft.com/office/officeart/2005/8/layout/vProcess5"/>
    <dgm:cxn modelId="{76C6445D-D9D3-4D3D-A2D5-DB49B236B2C6}" type="presOf" srcId="{A3C95F37-A78B-4E1C-B1CC-3DC81F2C2C11}" destId="{C8EC5912-12AF-4E33-B7B5-83D7F58071D0}" srcOrd="0" destOrd="0" presId="urn:microsoft.com/office/officeart/2005/8/layout/vProcess5"/>
    <dgm:cxn modelId="{DB07181D-57D3-4694-AADD-91F181F8E1F9}" type="presOf" srcId="{CC29B075-96D4-477C-A8CD-1D3FE68F51C1}" destId="{7C57CA6C-9E4B-4977-8D67-69F9D5805556}" srcOrd="0" destOrd="0" presId="urn:microsoft.com/office/officeart/2005/8/layout/vProcess5"/>
    <dgm:cxn modelId="{1EE894E9-98EF-4CC5-8532-1162207AC2B8}" srcId="{C3B8BDB4-D773-4B83-8D06-4ED00FBAEDE8}" destId="{6946CEE2-C515-4D16-AFAE-7C3DBDB258D5}" srcOrd="2" destOrd="0" parTransId="{AA53C7A1-BF2D-4B46-9BA3-3593D7931918}" sibTransId="{6F026A40-B11D-4910-8571-C0D3FFCE9EAE}"/>
    <dgm:cxn modelId="{4EA54D0E-E1E8-4F77-B8CE-561909985E05}" srcId="{C3B8BDB4-D773-4B83-8D06-4ED00FBAEDE8}" destId="{A3C95F37-A78B-4E1C-B1CC-3DC81F2C2C11}" srcOrd="0" destOrd="0" parTransId="{DC7C28F8-2810-4303-9856-2D28E8305792}" sibTransId="{5957D990-657D-44B0-9869-084F4DA6CE24}"/>
    <dgm:cxn modelId="{31A2C2FF-3AE9-4BB4-A7C0-DCA52E366E2A}" type="presOf" srcId="{6946CEE2-C515-4D16-AFAE-7C3DBDB258D5}" destId="{40D7BE3C-9F0E-45E1-8EA2-2DB008548F86}" srcOrd="0" destOrd="0" presId="urn:microsoft.com/office/officeart/2005/8/layout/vProcess5"/>
    <dgm:cxn modelId="{D0906A89-02CF-4960-B5AC-50A15EF0FCB2}" type="presOf" srcId="{A3C95F37-A78B-4E1C-B1CC-3DC81F2C2C11}" destId="{C98A2FA5-DD83-43D4-8566-589DB96D58ED}" srcOrd="1" destOrd="0" presId="urn:microsoft.com/office/officeart/2005/8/layout/vProcess5"/>
    <dgm:cxn modelId="{7ABD700C-9662-42DB-B425-5A39E4CA3070}" type="presOf" srcId="{3276D350-3ACA-47E7-8B14-A76491B9E88F}" destId="{62BC8F2B-7456-4EFD-B60E-13F51098A14B}" srcOrd="0" destOrd="0" presId="urn:microsoft.com/office/officeart/2005/8/layout/vProcess5"/>
    <dgm:cxn modelId="{0FF6E869-EF93-42A4-86EA-6CA94A88142B}" type="presParOf" srcId="{9F63AA31-4E86-4E13-A833-70A140ED85A9}" destId="{F878199E-24E6-402D-B4E9-48A73A0A43E2}" srcOrd="0" destOrd="0" presId="urn:microsoft.com/office/officeart/2005/8/layout/vProcess5"/>
    <dgm:cxn modelId="{00208759-0AE2-4A7F-89AA-9E12083CE9CE}" type="presParOf" srcId="{9F63AA31-4E86-4E13-A833-70A140ED85A9}" destId="{C8EC5912-12AF-4E33-B7B5-83D7F58071D0}" srcOrd="1" destOrd="0" presId="urn:microsoft.com/office/officeart/2005/8/layout/vProcess5"/>
    <dgm:cxn modelId="{6BFCE02A-E6C6-44B0-8795-318B579E2AAA}" type="presParOf" srcId="{9F63AA31-4E86-4E13-A833-70A140ED85A9}" destId="{7C57CA6C-9E4B-4977-8D67-69F9D5805556}" srcOrd="2" destOrd="0" presId="urn:microsoft.com/office/officeart/2005/8/layout/vProcess5"/>
    <dgm:cxn modelId="{8C46F4D8-11D7-4093-B037-C3AB4F256E68}" type="presParOf" srcId="{9F63AA31-4E86-4E13-A833-70A140ED85A9}" destId="{40D7BE3C-9F0E-45E1-8EA2-2DB008548F86}" srcOrd="3" destOrd="0" presId="urn:microsoft.com/office/officeart/2005/8/layout/vProcess5"/>
    <dgm:cxn modelId="{73760BAB-A1E8-4C81-8385-74BE7B39706F}" type="presParOf" srcId="{9F63AA31-4E86-4E13-A833-70A140ED85A9}" destId="{ED26A6B7-13C0-44EB-ACAD-7462F17FD374}" srcOrd="4" destOrd="0" presId="urn:microsoft.com/office/officeart/2005/8/layout/vProcess5"/>
    <dgm:cxn modelId="{F0C235FA-6971-494A-9B58-E4CBF333F7D2}" type="presParOf" srcId="{9F63AA31-4E86-4E13-A833-70A140ED85A9}" destId="{62BC8F2B-7456-4EFD-B60E-13F51098A14B}" srcOrd="5" destOrd="0" presId="urn:microsoft.com/office/officeart/2005/8/layout/vProcess5"/>
    <dgm:cxn modelId="{3FE85E37-BA8F-4C87-B593-538F7F07ABA5}" type="presParOf" srcId="{9F63AA31-4E86-4E13-A833-70A140ED85A9}" destId="{C98A2FA5-DD83-43D4-8566-589DB96D58ED}" srcOrd="6" destOrd="0" presId="urn:microsoft.com/office/officeart/2005/8/layout/vProcess5"/>
    <dgm:cxn modelId="{C4144D63-8E9F-44A0-A443-CA332D05DC12}" type="presParOf" srcId="{9F63AA31-4E86-4E13-A833-70A140ED85A9}" destId="{92B3736F-BB46-4C05-991D-24A65C9F4AE7}" srcOrd="7" destOrd="0" presId="urn:microsoft.com/office/officeart/2005/8/layout/vProcess5"/>
    <dgm:cxn modelId="{C78C6AC4-21CB-4681-85A8-4A30708713CE}" type="presParOf" srcId="{9F63AA31-4E86-4E13-A833-70A140ED85A9}" destId="{726F56B2-E310-4FFC-9627-0583FF8D5C2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11C2BE-6364-4B3B-874B-1CDB2B315020}">
      <dsp:nvSpPr>
        <dsp:cNvPr id="0" name=""/>
        <dsp:cNvSpPr/>
      </dsp:nvSpPr>
      <dsp:spPr>
        <a:xfrm rot="16200000">
          <a:off x="-1081360" y="1085916"/>
          <a:ext cx="3972137" cy="1800304"/>
        </a:xfrm>
        <a:prstGeom prst="flowChartManualOperation">
          <a:avLst/>
        </a:prstGeom>
        <a:solidFill>
          <a:srgbClr val="173A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Market</a:t>
          </a:r>
        </a:p>
      </dsp:txBody>
      <dsp:txXfrm rot="5400000">
        <a:off x="4556" y="794427"/>
        <a:ext cx="1800304" cy="2383283"/>
      </dsp:txXfrm>
    </dsp:sp>
    <dsp:sp modelId="{D7A0E8A2-6CD3-4E5E-ADD1-6E7D1C096F04}">
      <dsp:nvSpPr>
        <dsp:cNvPr id="0" name=""/>
        <dsp:cNvSpPr/>
      </dsp:nvSpPr>
      <dsp:spPr>
        <a:xfrm rot="16200000">
          <a:off x="853966" y="1085916"/>
          <a:ext cx="3972137" cy="1800304"/>
        </a:xfrm>
        <a:prstGeom prst="flowChartManualOperation">
          <a:avLst/>
        </a:prstGeom>
        <a:solidFill>
          <a:srgbClr val="173A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-Sector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-Country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-Size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-Style</a:t>
          </a:r>
        </a:p>
      </dsp:txBody>
      <dsp:txXfrm rot="5400000">
        <a:off x="1939882" y="794427"/>
        <a:ext cx="1800304" cy="2383283"/>
      </dsp:txXfrm>
    </dsp:sp>
    <dsp:sp modelId="{43F420C2-0E9E-48B7-9C8E-2EC48056FF21}">
      <dsp:nvSpPr>
        <dsp:cNvPr id="0" name=""/>
        <dsp:cNvSpPr/>
      </dsp:nvSpPr>
      <dsp:spPr>
        <a:xfrm rot="16200000">
          <a:off x="2789293" y="1085916"/>
          <a:ext cx="3972137" cy="1800304"/>
        </a:xfrm>
        <a:prstGeom prst="flowChartManualOperation">
          <a:avLst/>
        </a:prstGeom>
        <a:solidFill>
          <a:srgbClr val="173A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-Single Factor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-</a:t>
          </a:r>
          <a:r>
            <a:rPr lang="en-US" sz="2400" kern="12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Theme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-Micro Sectors</a:t>
          </a:r>
          <a:endParaRPr lang="en-US" sz="2400" kern="12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 rot="5400000">
        <a:off x="3875209" y="794427"/>
        <a:ext cx="1800304" cy="2383283"/>
      </dsp:txXfrm>
    </dsp:sp>
    <dsp:sp modelId="{F4C90AAF-76BC-4810-9EC9-9BFB26A08F96}">
      <dsp:nvSpPr>
        <dsp:cNvPr id="0" name=""/>
        <dsp:cNvSpPr/>
      </dsp:nvSpPr>
      <dsp:spPr>
        <a:xfrm rot="16200000">
          <a:off x="4724620" y="1085916"/>
          <a:ext cx="3972137" cy="1800304"/>
        </a:xfrm>
        <a:prstGeom prst="flowChartManualOperation">
          <a:avLst/>
        </a:prstGeom>
        <a:solidFill>
          <a:srgbClr val="173A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Multi-Factor</a:t>
          </a:r>
        </a:p>
      </dsp:txBody>
      <dsp:txXfrm rot="5400000">
        <a:off x="5810536" y="794427"/>
        <a:ext cx="1800304" cy="2383283"/>
      </dsp:txXfrm>
    </dsp:sp>
    <dsp:sp modelId="{CED8A689-BD64-456C-A0D3-774BBEE0D4DF}">
      <dsp:nvSpPr>
        <dsp:cNvPr id="0" name=""/>
        <dsp:cNvSpPr/>
      </dsp:nvSpPr>
      <dsp:spPr>
        <a:xfrm rot="16200000">
          <a:off x="6659947" y="1085916"/>
          <a:ext cx="3972137" cy="1800304"/>
        </a:xfrm>
        <a:prstGeom prst="flowChartManualOperation">
          <a:avLst/>
        </a:prstGeom>
        <a:solidFill>
          <a:srgbClr val="173A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Optimized</a:t>
          </a:r>
        </a:p>
      </dsp:txBody>
      <dsp:txXfrm rot="5400000">
        <a:off x="7745863" y="794427"/>
        <a:ext cx="1800304" cy="2383283"/>
      </dsp:txXfrm>
    </dsp:sp>
    <dsp:sp modelId="{62772F3B-746D-4E85-AD25-279CA014E14B}">
      <dsp:nvSpPr>
        <dsp:cNvPr id="0" name=""/>
        <dsp:cNvSpPr/>
      </dsp:nvSpPr>
      <dsp:spPr>
        <a:xfrm rot="16200000">
          <a:off x="8595274" y="1085916"/>
          <a:ext cx="3972137" cy="1800304"/>
        </a:xfrm>
        <a:prstGeom prst="flowChartManualOperation">
          <a:avLst/>
        </a:prstGeom>
        <a:solidFill>
          <a:srgbClr val="173A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Cloned Alpha</a:t>
          </a:r>
        </a:p>
      </dsp:txBody>
      <dsp:txXfrm rot="5400000">
        <a:off x="9681190" y="794427"/>
        <a:ext cx="1800304" cy="2383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DB14E-230F-4760-9AE6-3219D043E0F1}">
      <dsp:nvSpPr>
        <dsp:cNvPr id="0" name=""/>
        <dsp:cNvSpPr/>
      </dsp:nvSpPr>
      <dsp:spPr>
        <a:xfrm>
          <a:off x="0" y="0"/>
          <a:ext cx="4386960" cy="509198"/>
        </a:xfrm>
        <a:prstGeom prst="roundRect">
          <a:avLst>
            <a:gd name="adj" fmla="val 10000"/>
          </a:avLst>
        </a:prstGeom>
        <a:solidFill>
          <a:srgbClr val="173A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Start with Benchmark Selection</a:t>
          </a:r>
          <a:endParaRPr lang="en-US" sz="1600" kern="12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14914" y="14914"/>
        <a:ext cx="3777919" cy="479370"/>
      </dsp:txXfrm>
    </dsp:sp>
    <dsp:sp modelId="{06C50F8B-EC7B-443A-8AC1-83ED27DC66B0}">
      <dsp:nvSpPr>
        <dsp:cNvPr id="0" name=""/>
        <dsp:cNvSpPr/>
      </dsp:nvSpPr>
      <dsp:spPr>
        <a:xfrm>
          <a:off x="327597" y="579919"/>
          <a:ext cx="4386960" cy="509198"/>
        </a:xfrm>
        <a:prstGeom prst="roundRect">
          <a:avLst>
            <a:gd name="adj" fmla="val 10000"/>
          </a:avLst>
        </a:prstGeom>
        <a:solidFill>
          <a:srgbClr val="173A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Define Your Objective</a:t>
          </a:r>
          <a:endParaRPr lang="en-US" sz="1600" kern="12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342511" y="594833"/>
        <a:ext cx="3698555" cy="479370"/>
      </dsp:txXfrm>
    </dsp:sp>
    <dsp:sp modelId="{2E9607BF-E366-41C3-B8E8-A76B6ABC092F}">
      <dsp:nvSpPr>
        <dsp:cNvPr id="0" name=""/>
        <dsp:cNvSpPr/>
      </dsp:nvSpPr>
      <dsp:spPr>
        <a:xfrm>
          <a:off x="655195" y="1159839"/>
          <a:ext cx="4386960" cy="509198"/>
        </a:xfrm>
        <a:prstGeom prst="roundRect">
          <a:avLst>
            <a:gd name="adj" fmla="val 10000"/>
          </a:avLst>
        </a:prstGeom>
        <a:solidFill>
          <a:srgbClr val="173A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Select Your Factors</a:t>
          </a:r>
          <a:endParaRPr lang="en-US" sz="1600" kern="12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670109" y="1174753"/>
        <a:ext cx="3698555" cy="479370"/>
      </dsp:txXfrm>
    </dsp:sp>
    <dsp:sp modelId="{0C8760DE-DAF2-4244-907F-1ADD8C3FEF2D}">
      <dsp:nvSpPr>
        <dsp:cNvPr id="0" name=""/>
        <dsp:cNvSpPr/>
      </dsp:nvSpPr>
      <dsp:spPr>
        <a:xfrm>
          <a:off x="982793" y="1739759"/>
          <a:ext cx="4386960" cy="509198"/>
        </a:xfrm>
        <a:prstGeom prst="roundRect">
          <a:avLst>
            <a:gd name="adj" fmla="val 10000"/>
          </a:avLst>
        </a:prstGeom>
        <a:solidFill>
          <a:srgbClr val="173A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Apply to Universes</a:t>
          </a:r>
          <a:endParaRPr lang="en-US" sz="1600" kern="12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997707" y="1754673"/>
        <a:ext cx="3698555" cy="479370"/>
      </dsp:txXfrm>
    </dsp:sp>
    <dsp:sp modelId="{4781E9C8-01A3-4BCA-B55A-26DA3A1A5FD7}">
      <dsp:nvSpPr>
        <dsp:cNvPr id="0" name=""/>
        <dsp:cNvSpPr/>
      </dsp:nvSpPr>
      <dsp:spPr>
        <a:xfrm>
          <a:off x="1310390" y="2319679"/>
          <a:ext cx="4386960" cy="509198"/>
        </a:xfrm>
        <a:prstGeom prst="roundRect">
          <a:avLst>
            <a:gd name="adj" fmla="val 10000"/>
          </a:avLst>
        </a:prstGeom>
        <a:solidFill>
          <a:srgbClr val="173A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Apply Constraints (Liquidity, RIC, etc.)</a:t>
          </a:r>
          <a:endParaRPr lang="en-US" sz="1600" kern="12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1325304" y="2334593"/>
        <a:ext cx="3698555" cy="479370"/>
      </dsp:txXfrm>
    </dsp:sp>
    <dsp:sp modelId="{5F6077B1-B5FE-40DC-8A24-F2BC4A50D7AF}">
      <dsp:nvSpPr>
        <dsp:cNvPr id="0" name=""/>
        <dsp:cNvSpPr/>
      </dsp:nvSpPr>
      <dsp:spPr>
        <a:xfrm>
          <a:off x="4055981" y="371997"/>
          <a:ext cx="330978" cy="3309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130451" y="371997"/>
        <a:ext cx="182038" cy="249061"/>
      </dsp:txXfrm>
    </dsp:sp>
    <dsp:sp modelId="{F8AB8F3C-E4CC-4BA8-8283-6DE5E01194E6}">
      <dsp:nvSpPr>
        <dsp:cNvPr id="0" name=""/>
        <dsp:cNvSpPr/>
      </dsp:nvSpPr>
      <dsp:spPr>
        <a:xfrm>
          <a:off x="4383579" y="951917"/>
          <a:ext cx="330978" cy="3309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458049" y="951917"/>
        <a:ext cx="182038" cy="249061"/>
      </dsp:txXfrm>
    </dsp:sp>
    <dsp:sp modelId="{F68503E8-03C5-4AA1-A25B-1AD32AE97A1B}">
      <dsp:nvSpPr>
        <dsp:cNvPr id="0" name=""/>
        <dsp:cNvSpPr/>
      </dsp:nvSpPr>
      <dsp:spPr>
        <a:xfrm>
          <a:off x="4711176" y="1523350"/>
          <a:ext cx="330978" cy="3309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785646" y="1523350"/>
        <a:ext cx="182038" cy="249061"/>
      </dsp:txXfrm>
    </dsp:sp>
    <dsp:sp modelId="{08AC1AB1-9B1F-439E-9ADB-B36901EB47EE}">
      <dsp:nvSpPr>
        <dsp:cNvPr id="0" name=""/>
        <dsp:cNvSpPr/>
      </dsp:nvSpPr>
      <dsp:spPr>
        <a:xfrm>
          <a:off x="5038774" y="2108928"/>
          <a:ext cx="330978" cy="33097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113244" y="2108928"/>
        <a:ext cx="182038" cy="2490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C5912-12AF-4E33-B7B5-83D7F58071D0}">
      <dsp:nvSpPr>
        <dsp:cNvPr id="0" name=""/>
        <dsp:cNvSpPr/>
      </dsp:nvSpPr>
      <dsp:spPr>
        <a:xfrm>
          <a:off x="0" y="0"/>
          <a:ext cx="4291711" cy="510345"/>
        </a:xfrm>
        <a:prstGeom prst="roundRect">
          <a:avLst>
            <a:gd name="adj" fmla="val 10000"/>
          </a:avLst>
        </a:prstGeom>
        <a:solidFill>
          <a:srgbClr val="173A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Conduct Backtest</a:t>
          </a:r>
          <a:endParaRPr lang="en-US" sz="1600" kern="12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14947" y="14947"/>
        <a:ext cx="3741009" cy="480451"/>
      </dsp:txXfrm>
    </dsp:sp>
    <dsp:sp modelId="{7C57CA6C-9E4B-4977-8D67-69F9D5805556}">
      <dsp:nvSpPr>
        <dsp:cNvPr id="0" name=""/>
        <dsp:cNvSpPr/>
      </dsp:nvSpPr>
      <dsp:spPr>
        <a:xfrm>
          <a:off x="378680" y="595402"/>
          <a:ext cx="4291711" cy="510345"/>
        </a:xfrm>
        <a:prstGeom prst="roundRect">
          <a:avLst>
            <a:gd name="adj" fmla="val 10000"/>
          </a:avLst>
        </a:prstGeom>
        <a:solidFill>
          <a:srgbClr val="173A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Publish Index Independently</a:t>
          </a:r>
          <a:endParaRPr lang="en-US" sz="1600" kern="12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393627" y="610349"/>
        <a:ext cx="3551412" cy="480451"/>
      </dsp:txXfrm>
    </dsp:sp>
    <dsp:sp modelId="{40D7BE3C-9F0E-45E1-8EA2-2DB008548F86}">
      <dsp:nvSpPr>
        <dsp:cNvPr id="0" name=""/>
        <dsp:cNvSpPr/>
      </dsp:nvSpPr>
      <dsp:spPr>
        <a:xfrm>
          <a:off x="757360" y="1190805"/>
          <a:ext cx="4291711" cy="510345"/>
        </a:xfrm>
        <a:prstGeom prst="roundRect">
          <a:avLst>
            <a:gd name="adj" fmla="val 10000"/>
          </a:avLst>
        </a:prstGeom>
        <a:solidFill>
          <a:srgbClr val="173A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Distribute Data</a:t>
          </a:r>
          <a:endParaRPr lang="en-US" sz="1600" kern="1200" dirty="0"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772307" y="1205752"/>
        <a:ext cx="3551412" cy="480451"/>
      </dsp:txXfrm>
    </dsp:sp>
    <dsp:sp modelId="{ED26A6B7-13C0-44EB-ACAD-7462F17FD374}">
      <dsp:nvSpPr>
        <dsp:cNvPr id="0" name=""/>
        <dsp:cNvSpPr/>
      </dsp:nvSpPr>
      <dsp:spPr>
        <a:xfrm>
          <a:off x="3959986" y="387011"/>
          <a:ext cx="331724" cy="3317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034624" y="387011"/>
        <a:ext cx="182448" cy="249622"/>
      </dsp:txXfrm>
    </dsp:sp>
    <dsp:sp modelId="{62BC8F2B-7456-4EFD-B60E-13F51098A14B}">
      <dsp:nvSpPr>
        <dsp:cNvPr id="0" name=""/>
        <dsp:cNvSpPr/>
      </dsp:nvSpPr>
      <dsp:spPr>
        <a:xfrm>
          <a:off x="4338667" y="979012"/>
          <a:ext cx="331724" cy="3317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413305" y="979012"/>
        <a:ext cx="182448" cy="249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576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31BB8B3-AAE2-4E49-9BCD-8FDA1E08C7A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576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4ECAB61-71C8-47B7-8EB8-0133A6775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26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650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838" y="0"/>
            <a:ext cx="4057650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9D412-EFD3-4230-817C-FE8BC72D7BB7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2513" y="530225"/>
            <a:ext cx="4718050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625" y="3362325"/>
            <a:ext cx="7489825" cy="318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475"/>
            <a:ext cx="4057650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838" y="6721475"/>
            <a:ext cx="4057650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30955-914E-4461-AB0E-03C2FF739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30955-914E-4461-AB0E-03C2FF739A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5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45C-43F6-9147-9B8D-AB6345CC2BF2}" type="datetimeFigureOut">
              <a:rPr lang="en-US" smtClean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76A5-44EF-E248-B093-06811B6F06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0515"/>
      </p:ext>
    </p:extLst>
  </p:cSld>
  <p:clrMapOvr>
    <a:masterClrMapping/>
  </p:clrMapOvr>
  <p:transition spd="slow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45C-43F6-9147-9B8D-AB6345CC2BF2}" type="datetimeFigureOut">
              <a:rPr lang="en-US" smtClean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76A5-44EF-E248-B093-06811B6F06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10528"/>
      </p:ext>
    </p:extLst>
  </p:cSld>
  <p:clrMapOvr>
    <a:masterClrMapping/>
  </p:clrMapOvr>
  <p:transition spd="slow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45C-43F6-9147-9B8D-AB6345CC2BF2}" type="datetimeFigureOut">
              <a:rPr lang="en-US" smtClean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76A5-44EF-E248-B093-06811B6F06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39350"/>
      </p:ext>
    </p:extLst>
  </p:cSld>
  <p:clrMapOvr>
    <a:masterClrMapping/>
  </p:clrMapOvr>
  <p:transition spd="slow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45C-43F6-9147-9B8D-AB6345CC2BF2}" type="datetimeFigureOut">
              <a:rPr lang="en-US" smtClean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76A5-44EF-E248-B093-06811B6F06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67729"/>
      </p:ext>
    </p:extLst>
  </p:cSld>
  <p:clrMapOvr>
    <a:masterClrMapping/>
  </p:clrMapOvr>
  <p:transition spd="slow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45C-43F6-9147-9B8D-AB6345CC2BF2}" type="datetimeFigureOut">
              <a:rPr lang="en-US" smtClean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76A5-44EF-E248-B093-06811B6F06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89315"/>
      </p:ext>
    </p:extLst>
  </p:cSld>
  <p:clrMapOvr>
    <a:masterClrMapping/>
  </p:clrMapOvr>
  <p:transition spd="slow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45C-43F6-9147-9B8D-AB6345CC2BF2}" type="datetimeFigureOut">
              <a:rPr lang="en-US" smtClean="0"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76A5-44EF-E248-B093-06811B6F06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2833"/>
      </p:ext>
    </p:extLst>
  </p:cSld>
  <p:clrMapOvr>
    <a:masterClrMapping/>
  </p:clrMapOvr>
  <p:transition spd="slow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45C-43F6-9147-9B8D-AB6345CC2BF2}" type="datetimeFigureOut">
              <a:rPr lang="en-US" smtClean="0"/>
              <a:t>3/28/2017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76A5-44EF-E248-B093-06811B6F06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8956"/>
      </p:ext>
    </p:extLst>
  </p:cSld>
  <p:clrMapOvr>
    <a:masterClrMapping/>
  </p:clrMapOvr>
  <p:transition spd="slow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45C-43F6-9147-9B8D-AB6345CC2BF2}" type="datetimeFigureOut">
              <a:rPr lang="en-US" smtClean="0"/>
              <a:t>3/28/2017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76A5-44EF-E248-B093-06811B6F06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23973"/>
      </p:ext>
    </p:extLst>
  </p:cSld>
  <p:clrMapOvr>
    <a:masterClrMapping/>
  </p:clrMapOvr>
  <p:transition spd="slow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45C-43F6-9147-9B8D-AB6345CC2BF2}" type="datetimeFigureOut">
              <a:rPr lang="en-US" smtClean="0"/>
              <a:t>3/28/2017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76A5-44EF-E248-B093-06811B6F06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01514"/>
      </p:ext>
    </p:extLst>
  </p:cSld>
  <p:clrMapOvr>
    <a:masterClrMapping/>
  </p:clrMapOvr>
  <p:transition spd="slow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45C-43F6-9147-9B8D-AB6345CC2BF2}" type="datetimeFigureOut">
              <a:rPr lang="en-US" smtClean="0"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76A5-44EF-E248-B093-06811B6F06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32739"/>
      </p:ext>
    </p:extLst>
  </p:cSld>
  <p:clrMapOvr>
    <a:masterClrMapping/>
  </p:clrMapOvr>
  <p:transition spd="slow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145C-43F6-9147-9B8D-AB6345CC2BF2}" type="datetimeFigureOut">
              <a:rPr lang="en-US" smtClean="0"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F76A5-44EF-E248-B093-06811B6F06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87670"/>
      </p:ext>
    </p:extLst>
  </p:cSld>
  <p:clrMapOvr>
    <a:masterClrMapping/>
  </p:clrMapOvr>
  <p:transition spd="slow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3145C-43F6-9147-9B8D-AB6345CC2BF2}" type="datetimeFigureOut">
              <a:rPr lang="en-US" smtClean="0"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F76A5-44EF-E248-B093-06811B6F06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etbenchmarkindexes.com/" TargetMode="External"/><Relationship Id="rId2" Type="http://schemas.openxmlformats.org/officeDocument/2006/relationships/hyperlink" Target="mailto:hblank@snetworkinc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snetglobalindexe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2060"/>
            </a:gs>
            <a:gs pos="11000">
              <a:schemeClr val="bg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60126" y="293840"/>
            <a:ext cx="58657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The S-Network Global Benchmarking System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423" y="5116852"/>
            <a:ext cx="2404863" cy="1033594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068112" y="6441853"/>
            <a:ext cx="4055775" cy="217626"/>
          </a:xfrm>
          <a:prstGeom prst="rect">
            <a:avLst/>
          </a:prstGeom>
          <a:noFill/>
          <a:extLst/>
        </p:spPr>
        <p:txBody>
          <a:bodyPr wrap="square" lIns="90000" tIns="46800" rIns="90000" bIns="46800">
            <a:spAutoFit/>
          </a:bodyPr>
          <a:lstStyle>
            <a:lvl1pPr algn="ctr">
              <a:spcBef>
                <a:spcPct val="0"/>
              </a:spcBef>
              <a:buNone/>
              <a:defRPr lang="ko-KR" altLang="en-US" sz="4400" b="1" baseline="0" dirty="0">
                <a:solidFill>
                  <a:schemeClr val="bg1"/>
                </a:solidFill>
                <a:effectLst>
                  <a:outerShdw blurRad="12700" dist="25400" dir="5400000" algn="t" rotWithShape="0">
                    <a:prstClr val="black">
                      <a:alpha val="5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800" b="0" dirty="0">
                <a:solidFill>
                  <a:schemeClr val="tx1"/>
                </a:solidFill>
                <a:latin typeface="Arial Narrow" panose="020B0606020202030204" pitchFamily="34" charset="0"/>
                <a:ea typeface="Lato" charset="0"/>
                <a:cs typeface="Lato" charset="0"/>
              </a:rPr>
              <a:t> © 2016 S-Network Global Indexes, 267 Fifth Avenue, New York, NY 10016.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253779" y="4218025"/>
            <a:ext cx="1509671" cy="0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entagon 11"/>
          <p:cNvSpPr/>
          <p:nvPr/>
        </p:nvSpPr>
        <p:spPr>
          <a:xfrm>
            <a:off x="10583227" y="6354501"/>
            <a:ext cx="1273215" cy="304978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NEXT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034" y="0"/>
            <a:ext cx="5437159" cy="3635757"/>
          </a:xfrm>
          <a:prstGeom prst="rect">
            <a:avLst/>
          </a:prstGeom>
        </p:spPr>
      </p:pic>
      <p:sp>
        <p:nvSpPr>
          <p:cNvPr id="4" name="텍스트 개체 틀 12"/>
          <p:cNvSpPr txBox="1">
            <a:spLocks/>
          </p:cNvSpPr>
          <p:nvPr/>
        </p:nvSpPr>
        <p:spPr>
          <a:xfrm>
            <a:off x="693823" y="2300648"/>
            <a:ext cx="10804352" cy="2816204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400" i="1" dirty="0"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SMART BETA IN THE FACE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400" i="1" dirty="0"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OF FEE </a:t>
            </a:r>
            <a:r>
              <a:rPr lang="en-US" sz="4400" i="1" dirty="0" smtClean="0"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COMPRESSION –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i="1" dirty="0" smtClean="0">
                <a:latin typeface="Arial" panose="020B0604020202020204" pitchFamily="34" charset="0"/>
                <a:ea typeface="Lato Light" charset="0"/>
                <a:cs typeface="Arial" panose="020B0604020202020204" pitchFamily="34" charset="0"/>
              </a:rPr>
              <a:t>PRESENTATION TO NYC QWAFAFEW – March 28, 2017</a:t>
            </a:r>
            <a:endParaRPr lang="en-US" sz="2400" i="1" dirty="0">
              <a:latin typeface="Arial" panose="020B0604020202020204" pitchFamily="34" charset="0"/>
              <a:ea typeface="Lato Light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51588"/>
      </p:ext>
    </p:extLst>
  </p:cSld>
  <p:clrMapOvr>
    <a:masterClrMapping/>
  </p:clrMapOvr>
  <p:transition spd="slow">
    <p:strip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Manual Input 5"/>
          <p:cNvSpPr/>
          <p:nvPr/>
        </p:nvSpPr>
        <p:spPr>
          <a:xfrm rot="10800000" flipV="1">
            <a:off x="-3861" y="5441791"/>
            <a:ext cx="12192001" cy="144731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7 h 8007"/>
              <a:gd name="connsiteX1" fmla="*/ 2864 w 10000"/>
              <a:gd name="connsiteY1" fmla="*/ 2244 h 8007"/>
              <a:gd name="connsiteX2" fmla="*/ 10000 w 10000"/>
              <a:gd name="connsiteY2" fmla="*/ 4231 h 8007"/>
              <a:gd name="connsiteX3" fmla="*/ 10000 w 10000"/>
              <a:gd name="connsiteY3" fmla="*/ 8007 h 8007"/>
              <a:gd name="connsiteX4" fmla="*/ 0 w 10000"/>
              <a:gd name="connsiteY4" fmla="*/ 8007 h 8007"/>
              <a:gd name="connsiteX5" fmla="*/ 0 w 10000"/>
              <a:gd name="connsiteY5" fmla="*/ 7 h 8007"/>
              <a:gd name="connsiteX0" fmla="*/ 0 w 10000"/>
              <a:gd name="connsiteY0" fmla="*/ 9 h 10000"/>
              <a:gd name="connsiteX1" fmla="*/ 2864 w 10000"/>
              <a:gd name="connsiteY1" fmla="*/ 2803 h 10000"/>
              <a:gd name="connsiteX2" fmla="*/ 10000 w 10000"/>
              <a:gd name="connsiteY2" fmla="*/ 5284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 h 10000"/>
              <a:gd name="connsiteX0" fmla="*/ 0 w 10000"/>
              <a:gd name="connsiteY0" fmla="*/ 1450 h 9570"/>
              <a:gd name="connsiteX1" fmla="*/ 2864 w 10000"/>
              <a:gd name="connsiteY1" fmla="*/ 2373 h 9570"/>
              <a:gd name="connsiteX2" fmla="*/ 10000 w 10000"/>
              <a:gd name="connsiteY2" fmla="*/ 4854 h 9570"/>
              <a:gd name="connsiteX3" fmla="*/ 10000 w 10000"/>
              <a:gd name="connsiteY3" fmla="*/ 9570 h 9570"/>
              <a:gd name="connsiteX4" fmla="*/ 0 w 10000"/>
              <a:gd name="connsiteY4" fmla="*/ 9570 h 9570"/>
              <a:gd name="connsiteX5" fmla="*/ 0 w 10000"/>
              <a:gd name="connsiteY5" fmla="*/ 1450 h 9570"/>
              <a:gd name="connsiteX0" fmla="*/ 0 w 10000"/>
              <a:gd name="connsiteY0" fmla="*/ 984 h 9469"/>
              <a:gd name="connsiteX1" fmla="*/ 1909 w 10000"/>
              <a:gd name="connsiteY1" fmla="*/ 3754 h 9469"/>
              <a:gd name="connsiteX2" fmla="*/ 10000 w 10000"/>
              <a:gd name="connsiteY2" fmla="*/ 4541 h 9469"/>
              <a:gd name="connsiteX3" fmla="*/ 10000 w 10000"/>
              <a:gd name="connsiteY3" fmla="*/ 9469 h 9469"/>
              <a:gd name="connsiteX4" fmla="*/ 0 w 10000"/>
              <a:gd name="connsiteY4" fmla="*/ 9469 h 9469"/>
              <a:gd name="connsiteX5" fmla="*/ 0 w 10000"/>
              <a:gd name="connsiteY5" fmla="*/ 984 h 9469"/>
              <a:gd name="connsiteX0" fmla="*/ 0 w 10000"/>
              <a:gd name="connsiteY0" fmla="*/ 6 h 10238"/>
              <a:gd name="connsiteX1" fmla="*/ 1909 w 10000"/>
              <a:gd name="connsiteY1" fmla="*/ 4203 h 10238"/>
              <a:gd name="connsiteX2" fmla="*/ 10000 w 10000"/>
              <a:gd name="connsiteY2" fmla="*/ 5034 h 10238"/>
              <a:gd name="connsiteX3" fmla="*/ 10000 w 10000"/>
              <a:gd name="connsiteY3" fmla="*/ 10238 h 10238"/>
              <a:gd name="connsiteX4" fmla="*/ 0 w 10000"/>
              <a:gd name="connsiteY4" fmla="*/ 10238 h 10238"/>
              <a:gd name="connsiteX5" fmla="*/ 0 w 10000"/>
              <a:gd name="connsiteY5" fmla="*/ 6 h 10238"/>
              <a:gd name="connsiteX0" fmla="*/ 0 w 10000"/>
              <a:gd name="connsiteY0" fmla="*/ 0 h 10232"/>
              <a:gd name="connsiteX1" fmla="*/ 1909 w 10000"/>
              <a:gd name="connsiteY1" fmla="*/ 4197 h 10232"/>
              <a:gd name="connsiteX2" fmla="*/ 10000 w 10000"/>
              <a:gd name="connsiteY2" fmla="*/ 5028 h 10232"/>
              <a:gd name="connsiteX3" fmla="*/ 10000 w 10000"/>
              <a:gd name="connsiteY3" fmla="*/ 10232 h 10232"/>
              <a:gd name="connsiteX4" fmla="*/ 0 w 10000"/>
              <a:gd name="connsiteY4" fmla="*/ 10232 h 10232"/>
              <a:gd name="connsiteX5" fmla="*/ 0 w 10000"/>
              <a:gd name="connsiteY5" fmla="*/ 0 h 10232"/>
              <a:gd name="connsiteX0" fmla="*/ 0 w 10000"/>
              <a:gd name="connsiteY0" fmla="*/ 730 h 10962"/>
              <a:gd name="connsiteX1" fmla="*/ 1909 w 10000"/>
              <a:gd name="connsiteY1" fmla="*/ 4927 h 10962"/>
              <a:gd name="connsiteX2" fmla="*/ 6970 w 10000"/>
              <a:gd name="connsiteY2" fmla="*/ 2 h 10962"/>
              <a:gd name="connsiteX3" fmla="*/ 10000 w 10000"/>
              <a:gd name="connsiteY3" fmla="*/ 5758 h 10962"/>
              <a:gd name="connsiteX4" fmla="*/ 10000 w 10000"/>
              <a:gd name="connsiteY4" fmla="*/ 10962 h 10962"/>
              <a:gd name="connsiteX5" fmla="*/ 0 w 10000"/>
              <a:gd name="connsiteY5" fmla="*/ 10962 h 10962"/>
              <a:gd name="connsiteX6" fmla="*/ 0 w 10000"/>
              <a:gd name="connsiteY6" fmla="*/ 730 h 1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962">
                <a:moveTo>
                  <a:pt x="0" y="730"/>
                </a:moveTo>
                <a:cubicBezTo>
                  <a:pt x="520" y="3557"/>
                  <a:pt x="1146" y="4480"/>
                  <a:pt x="1909" y="4927"/>
                </a:cubicBezTo>
                <a:cubicBezTo>
                  <a:pt x="3073" y="4991"/>
                  <a:pt x="5622" y="-136"/>
                  <a:pt x="6970" y="2"/>
                </a:cubicBezTo>
                <a:cubicBezTo>
                  <a:pt x="8318" y="140"/>
                  <a:pt x="9497" y="4117"/>
                  <a:pt x="10000" y="5758"/>
                </a:cubicBezTo>
                <a:lnTo>
                  <a:pt x="10000" y="10962"/>
                </a:lnTo>
                <a:lnTo>
                  <a:pt x="0" y="10962"/>
                </a:lnTo>
                <a:lnTo>
                  <a:pt x="0" y="730"/>
                </a:lnTo>
                <a:close/>
              </a:path>
            </a:pathLst>
          </a:custGeom>
          <a:gradFill flip="none" rotWithShape="1">
            <a:gsLst>
              <a:gs pos="100000">
                <a:schemeClr val="tx2">
                  <a:lumMod val="75000"/>
                </a:schemeClr>
              </a:gs>
              <a:gs pos="55000">
                <a:schemeClr val="tx2">
                  <a:lumMod val="40000"/>
                  <a:lumOff val="60000"/>
                </a:schemeClr>
              </a:gs>
              <a:gs pos="20000">
                <a:srgbClr val="001D58">
                  <a:alpha val="88000"/>
                </a:srgbClr>
              </a:gs>
            </a:gsLst>
            <a:lin ang="10800000" scaled="1"/>
            <a:tileRect/>
          </a:gradFill>
          <a:ln>
            <a:noFill/>
          </a:ln>
          <a:effectLst>
            <a:innerShdw dist="508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65804" y="1007071"/>
            <a:ext cx="56681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173A59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Sequential Screening</a:t>
            </a: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173A59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173A59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Rating Systems</a:t>
            </a:r>
          </a:p>
          <a:p>
            <a:pPr marL="342900" indent="-342900">
              <a:buClr>
                <a:srgbClr val="173A59"/>
              </a:buClr>
              <a:buFont typeface="Wingdings" panose="05000000000000000000" pitchFamily="2" charset="2"/>
              <a:buChar char="§"/>
            </a:pPr>
            <a:endParaRPr lang="en-US" sz="2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173A59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Rules-Based Constraints</a:t>
            </a:r>
          </a:p>
          <a:p>
            <a:pPr marL="342900" indent="-342900">
              <a:buClr>
                <a:srgbClr val="173A59"/>
              </a:buClr>
              <a:buFont typeface="Wingdings" panose="05000000000000000000" pitchFamily="2" charset="2"/>
              <a:buChar char="§"/>
            </a:pPr>
            <a:endParaRPr lang="en-US" sz="2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173A59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Optimization</a:t>
            </a:r>
          </a:p>
          <a:p>
            <a:pPr marL="342900" indent="-342900">
              <a:buClr>
                <a:srgbClr val="173A59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Clr>
                <a:srgbClr val="173A59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Factor Timing </a:t>
            </a:r>
          </a:p>
        </p:txBody>
      </p:sp>
      <p:sp>
        <p:nvSpPr>
          <p:cNvPr id="9" name="Rectangle 8"/>
          <p:cNvSpPr/>
          <p:nvPr/>
        </p:nvSpPr>
        <p:spPr>
          <a:xfrm>
            <a:off x="7468495" y="2875914"/>
            <a:ext cx="37513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cap="all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INDEX DEVELOPMENT APPROACH PROVIDES DISCIPLINE, PRODUCING MORE </a:t>
            </a:r>
            <a:r>
              <a:rPr lang="en-US" sz="2400" cap="all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ROBUST RESULTS</a:t>
            </a:r>
            <a:endParaRPr lang="en-US" sz="2400" dirty="0">
              <a:solidFill>
                <a:srgbClr val="3299D6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369" y="5760681"/>
            <a:ext cx="1883542" cy="809534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68112" y="6441853"/>
            <a:ext cx="4055775" cy="217626"/>
          </a:xfrm>
          <a:prstGeom prst="rect">
            <a:avLst/>
          </a:prstGeom>
          <a:noFill/>
          <a:extLst/>
        </p:spPr>
        <p:txBody>
          <a:bodyPr wrap="square" lIns="90000" tIns="46800" rIns="90000" bIns="46800">
            <a:spAutoFit/>
          </a:bodyPr>
          <a:lstStyle>
            <a:lvl1pPr algn="ctr">
              <a:spcBef>
                <a:spcPct val="0"/>
              </a:spcBef>
              <a:buNone/>
              <a:defRPr lang="ko-KR" altLang="en-US" sz="4400" b="1" baseline="0" dirty="0">
                <a:solidFill>
                  <a:schemeClr val="bg1"/>
                </a:solidFill>
                <a:effectLst>
                  <a:outerShdw blurRad="12700" dist="25400" dir="5400000" algn="t" rotWithShape="0">
                    <a:prstClr val="black">
                      <a:alpha val="5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800" b="0" dirty="0">
                <a:solidFill>
                  <a:schemeClr val="tx1"/>
                </a:solidFill>
                <a:latin typeface="Arial Narrow" panose="020B0606020202030204" pitchFamily="34" charset="0"/>
                <a:ea typeface="Lato Light" charset="0"/>
                <a:cs typeface="Lato Light" charset="0"/>
              </a:rPr>
              <a:t> © 2016 S-Network Global Indexes, 267 Fifth Avenue, New York, NY 10016.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127949" y="1032652"/>
            <a:ext cx="0" cy="2789143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entagon 5"/>
          <p:cNvSpPr/>
          <p:nvPr/>
        </p:nvSpPr>
        <p:spPr>
          <a:xfrm>
            <a:off x="10583227" y="6354501"/>
            <a:ext cx="1273215" cy="304978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NEXT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819492" y="162045"/>
            <a:ext cx="105530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Open Sans"/>
                <a:ea typeface="Lato" charset="0"/>
                <a:cs typeface="Lato" charset="0"/>
              </a:rPr>
              <a:t>Factors: Simulating Active Management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7468494" y="2913952"/>
            <a:ext cx="1" cy="1531622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062" y="2826481"/>
            <a:ext cx="1133475" cy="170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971049"/>
      </p:ext>
    </p:extLst>
  </p:cSld>
  <p:clrMapOvr>
    <a:masterClrMapping/>
  </p:clrMapOvr>
  <p:transition spd="slow">
    <p:strip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Manual Input 5"/>
          <p:cNvSpPr/>
          <p:nvPr/>
        </p:nvSpPr>
        <p:spPr>
          <a:xfrm rot="10800000" flipV="1">
            <a:off x="-3861" y="5441791"/>
            <a:ext cx="12192001" cy="144731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7 h 8007"/>
              <a:gd name="connsiteX1" fmla="*/ 2864 w 10000"/>
              <a:gd name="connsiteY1" fmla="*/ 2244 h 8007"/>
              <a:gd name="connsiteX2" fmla="*/ 10000 w 10000"/>
              <a:gd name="connsiteY2" fmla="*/ 4231 h 8007"/>
              <a:gd name="connsiteX3" fmla="*/ 10000 w 10000"/>
              <a:gd name="connsiteY3" fmla="*/ 8007 h 8007"/>
              <a:gd name="connsiteX4" fmla="*/ 0 w 10000"/>
              <a:gd name="connsiteY4" fmla="*/ 8007 h 8007"/>
              <a:gd name="connsiteX5" fmla="*/ 0 w 10000"/>
              <a:gd name="connsiteY5" fmla="*/ 7 h 8007"/>
              <a:gd name="connsiteX0" fmla="*/ 0 w 10000"/>
              <a:gd name="connsiteY0" fmla="*/ 9 h 10000"/>
              <a:gd name="connsiteX1" fmla="*/ 2864 w 10000"/>
              <a:gd name="connsiteY1" fmla="*/ 2803 h 10000"/>
              <a:gd name="connsiteX2" fmla="*/ 10000 w 10000"/>
              <a:gd name="connsiteY2" fmla="*/ 5284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 h 10000"/>
              <a:gd name="connsiteX0" fmla="*/ 0 w 10000"/>
              <a:gd name="connsiteY0" fmla="*/ 1450 h 9570"/>
              <a:gd name="connsiteX1" fmla="*/ 2864 w 10000"/>
              <a:gd name="connsiteY1" fmla="*/ 2373 h 9570"/>
              <a:gd name="connsiteX2" fmla="*/ 10000 w 10000"/>
              <a:gd name="connsiteY2" fmla="*/ 4854 h 9570"/>
              <a:gd name="connsiteX3" fmla="*/ 10000 w 10000"/>
              <a:gd name="connsiteY3" fmla="*/ 9570 h 9570"/>
              <a:gd name="connsiteX4" fmla="*/ 0 w 10000"/>
              <a:gd name="connsiteY4" fmla="*/ 9570 h 9570"/>
              <a:gd name="connsiteX5" fmla="*/ 0 w 10000"/>
              <a:gd name="connsiteY5" fmla="*/ 1450 h 9570"/>
              <a:gd name="connsiteX0" fmla="*/ 0 w 10000"/>
              <a:gd name="connsiteY0" fmla="*/ 984 h 9469"/>
              <a:gd name="connsiteX1" fmla="*/ 1909 w 10000"/>
              <a:gd name="connsiteY1" fmla="*/ 3754 h 9469"/>
              <a:gd name="connsiteX2" fmla="*/ 10000 w 10000"/>
              <a:gd name="connsiteY2" fmla="*/ 4541 h 9469"/>
              <a:gd name="connsiteX3" fmla="*/ 10000 w 10000"/>
              <a:gd name="connsiteY3" fmla="*/ 9469 h 9469"/>
              <a:gd name="connsiteX4" fmla="*/ 0 w 10000"/>
              <a:gd name="connsiteY4" fmla="*/ 9469 h 9469"/>
              <a:gd name="connsiteX5" fmla="*/ 0 w 10000"/>
              <a:gd name="connsiteY5" fmla="*/ 984 h 9469"/>
              <a:gd name="connsiteX0" fmla="*/ 0 w 10000"/>
              <a:gd name="connsiteY0" fmla="*/ 6 h 10238"/>
              <a:gd name="connsiteX1" fmla="*/ 1909 w 10000"/>
              <a:gd name="connsiteY1" fmla="*/ 4203 h 10238"/>
              <a:gd name="connsiteX2" fmla="*/ 10000 w 10000"/>
              <a:gd name="connsiteY2" fmla="*/ 5034 h 10238"/>
              <a:gd name="connsiteX3" fmla="*/ 10000 w 10000"/>
              <a:gd name="connsiteY3" fmla="*/ 10238 h 10238"/>
              <a:gd name="connsiteX4" fmla="*/ 0 w 10000"/>
              <a:gd name="connsiteY4" fmla="*/ 10238 h 10238"/>
              <a:gd name="connsiteX5" fmla="*/ 0 w 10000"/>
              <a:gd name="connsiteY5" fmla="*/ 6 h 10238"/>
              <a:gd name="connsiteX0" fmla="*/ 0 w 10000"/>
              <a:gd name="connsiteY0" fmla="*/ 0 h 10232"/>
              <a:gd name="connsiteX1" fmla="*/ 1909 w 10000"/>
              <a:gd name="connsiteY1" fmla="*/ 4197 h 10232"/>
              <a:gd name="connsiteX2" fmla="*/ 10000 w 10000"/>
              <a:gd name="connsiteY2" fmla="*/ 5028 h 10232"/>
              <a:gd name="connsiteX3" fmla="*/ 10000 w 10000"/>
              <a:gd name="connsiteY3" fmla="*/ 10232 h 10232"/>
              <a:gd name="connsiteX4" fmla="*/ 0 w 10000"/>
              <a:gd name="connsiteY4" fmla="*/ 10232 h 10232"/>
              <a:gd name="connsiteX5" fmla="*/ 0 w 10000"/>
              <a:gd name="connsiteY5" fmla="*/ 0 h 10232"/>
              <a:gd name="connsiteX0" fmla="*/ 0 w 10000"/>
              <a:gd name="connsiteY0" fmla="*/ 730 h 10962"/>
              <a:gd name="connsiteX1" fmla="*/ 1909 w 10000"/>
              <a:gd name="connsiteY1" fmla="*/ 4927 h 10962"/>
              <a:gd name="connsiteX2" fmla="*/ 6970 w 10000"/>
              <a:gd name="connsiteY2" fmla="*/ 2 h 10962"/>
              <a:gd name="connsiteX3" fmla="*/ 10000 w 10000"/>
              <a:gd name="connsiteY3" fmla="*/ 5758 h 10962"/>
              <a:gd name="connsiteX4" fmla="*/ 10000 w 10000"/>
              <a:gd name="connsiteY4" fmla="*/ 10962 h 10962"/>
              <a:gd name="connsiteX5" fmla="*/ 0 w 10000"/>
              <a:gd name="connsiteY5" fmla="*/ 10962 h 10962"/>
              <a:gd name="connsiteX6" fmla="*/ 0 w 10000"/>
              <a:gd name="connsiteY6" fmla="*/ 730 h 1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962">
                <a:moveTo>
                  <a:pt x="0" y="730"/>
                </a:moveTo>
                <a:cubicBezTo>
                  <a:pt x="520" y="3557"/>
                  <a:pt x="1146" y="4480"/>
                  <a:pt x="1909" y="4927"/>
                </a:cubicBezTo>
                <a:cubicBezTo>
                  <a:pt x="3073" y="4991"/>
                  <a:pt x="5622" y="-136"/>
                  <a:pt x="6970" y="2"/>
                </a:cubicBezTo>
                <a:cubicBezTo>
                  <a:pt x="8318" y="140"/>
                  <a:pt x="9497" y="4117"/>
                  <a:pt x="10000" y="5758"/>
                </a:cubicBezTo>
                <a:lnTo>
                  <a:pt x="10000" y="10962"/>
                </a:lnTo>
                <a:lnTo>
                  <a:pt x="0" y="10962"/>
                </a:lnTo>
                <a:lnTo>
                  <a:pt x="0" y="730"/>
                </a:lnTo>
                <a:close/>
              </a:path>
            </a:pathLst>
          </a:custGeom>
          <a:gradFill flip="none" rotWithShape="1">
            <a:gsLst>
              <a:gs pos="100000">
                <a:schemeClr val="tx2">
                  <a:lumMod val="75000"/>
                </a:schemeClr>
              </a:gs>
              <a:gs pos="55000">
                <a:schemeClr val="tx2">
                  <a:lumMod val="40000"/>
                  <a:lumOff val="60000"/>
                </a:schemeClr>
              </a:gs>
              <a:gs pos="20000">
                <a:srgbClr val="001D58">
                  <a:alpha val="88000"/>
                </a:srgbClr>
              </a:gs>
            </a:gsLst>
            <a:lin ang="10800000" scaled="1"/>
            <a:tileRect/>
          </a:gradFill>
          <a:ln>
            <a:noFill/>
          </a:ln>
          <a:effectLst>
            <a:innerShdw dist="508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369" y="5760681"/>
            <a:ext cx="1883542" cy="809534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68112" y="6441853"/>
            <a:ext cx="4055775" cy="217626"/>
          </a:xfrm>
          <a:prstGeom prst="rect">
            <a:avLst/>
          </a:prstGeom>
          <a:noFill/>
          <a:extLst/>
        </p:spPr>
        <p:txBody>
          <a:bodyPr wrap="square" lIns="90000" tIns="46800" rIns="90000" bIns="46800">
            <a:spAutoFit/>
          </a:bodyPr>
          <a:lstStyle>
            <a:lvl1pPr algn="ctr">
              <a:spcBef>
                <a:spcPct val="0"/>
              </a:spcBef>
              <a:buNone/>
              <a:defRPr lang="ko-KR" altLang="en-US" sz="4400" b="1" baseline="0" dirty="0">
                <a:solidFill>
                  <a:schemeClr val="bg1"/>
                </a:solidFill>
                <a:effectLst>
                  <a:outerShdw blurRad="12700" dist="25400" dir="5400000" algn="t" rotWithShape="0">
                    <a:prstClr val="black">
                      <a:alpha val="5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800" b="0" dirty="0">
                <a:solidFill>
                  <a:schemeClr val="tx1"/>
                </a:solidFill>
                <a:latin typeface="Arial Narrow" panose="020B0606020202030204" pitchFamily="34" charset="0"/>
                <a:ea typeface="Lato Light" charset="0"/>
                <a:cs typeface="Lato Light" charset="0"/>
              </a:rPr>
              <a:t> © 2016 S-Network Global Indexes, 267 Fifth Avenue, New York, NY 10016.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91342" y="814208"/>
            <a:ext cx="0" cy="4326617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entagon 5"/>
          <p:cNvSpPr/>
          <p:nvPr/>
        </p:nvSpPr>
        <p:spPr>
          <a:xfrm>
            <a:off x="10583227" y="6354501"/>
            <a:ext cx="1273215" cy="304978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NEXT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637047" y="162045"/>
            <a:ext cx="109691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Open Sans"/>
                <a:ea typeface="Lato" charset="0"/>
                <a:cs typeface="Lato" charset="0"/>
              </a:rPr>
              <a:t>Indexing Plan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Open Sans"/>
              <a:ea typeface="Lato" charset="0"/>
              <a:cs typeface="Lato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97824096"/>
              </p:ext>
            </p:extLst>
          </p:nvPr>
        </p:nvGraphicFramePr>
        <p:xfrm>
          <a:off x="578991" y="741639"/>
          <a:ext cx="5697351" cy="2828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247488965"/>
              </p:ext>
            </p:extLst>
          </p:nvPr>
        </p:nvGraphicFramePr>
        <p:xfrm>
          <a:off x="2251612" y="3639043"/>
          <a:ext cx="5049072" cy="170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4" name="Rectangle 13"/>
          <p:cNvSpPr/>
          <p:nvPr/>
        </p:nvSpPr>
        <p:spPr>
          <a:xfrm>
            <a:off x="8091442" y="2437891"/>
            <a:ext cx="353450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INDEXING DELIVERS DISCIPLINED INVESTMENT METHODOLOGY &amp; HISTORIC PERFORMANCE RECORD AT A FRACTION OF THE COST OF ACTIVE MANAGEMENT</a:t>
            </a:r>
            <a:endParaRPr lang="en-US" sz="2400" dirty="0">
              <a:solidFill>
                <a:srgbClr val="3299D6"/>
              </a:solidFill>
              <a:latin typeface="Lato" charset="0"/>
              <a:ea typeface="Lato" charset="0"/>
              <a:cs typeface="Lato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7932942" y="2452405"/>
            <a:ext cx="0" cy="2587252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9458" y="2452405"/>
            <a:ext cx="1133475" cy="2587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5966726" y="3470272"/>
            <a:ext cx="287573" cy="287573"/>
            <a:chOff x="3717864" y="338854"/>
            <a:chExt cx="287573" cy="287573"/>
          </a:xfrm>
        </p:grpSpPr>
        <p:sp>
          <p:nvSpPr>
            <p:cNvPr id="19" name="Down Arrow 18"/>
            <p:cNvSpPr/>
            <p:nvPr/>
          </p:nvSpPr>
          <p:spPr>
            <a:xfrm>
              <a:off x="3717864" y="338854"/>
              <a:ext cx="287573" cy="287573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Down Arrow 4"/>
            <p:cNvSpPr/>
            <p:nvPr/>
          </p:nvSpPr>
          <p:spPr>
            <a:xfrm>
              <a:off x="3782568" y="338854"/>
              <a:ext cx="158165" cy="216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035021363"/>
      </p:ext>
    </p:extLst>
  </p:cSld>
  <p:clrMapOvr>
    <a:masterClrMapping/>
  </p:clrMapOvr>
  <p:transition spd="slow">
    <p:strip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Manual Input 5"/>
          <p:cNvSpPr/>
          <p:nvPr/>
        </p:nvSpPr>
        <p:spPr>
          <a:xfrm rot="10800000" flipV="1">
            <a:off x="-3861" y="5441791"/>
            <a:ext cx="12192001" cy="144731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7 h 8007"/>
              <a:gd name="connsiteX1" fmla="*/ 2864 w 10000"/>
              <a:gd name="connsiteY1" fmla="*/ 2244 h 8007"/>
              <a:gd name="connsiteX2" fmla="*/ 10000 w 10000"/>
              <a:gd name="connsiteY2" fmla="*/ 4231 h 8007"/>
              <a:gd name="connsiteX3" fmla="*/ 10000 w 10000"/>
              <a:gd name="connsiteY3" fmla="*/ 8007 h 8007"/>
              <a:gd name="connsiteX4" fmla="*/ 0 w 10000"/>
              <a:gd name="connsiteY4" fmla="*/ 8007 h 8007"/>
              <a:gd name="connsiteX5" fmla="*/ 0 w 10000"/>
              <a:gd name="connsiteY5" fmla="*/ 7 h 8007"/>
              <a:gd name="connsiteX0" fmla="*/ 0 w 10000"/>
              <a:gd name="connsiteY0" fmla="*/ 9 h 10000"/>
              <a:gd name="connsiteX1" fmla="*/ 2864 w 10000"/>
              <a:gd name="connsiteY1" fmla="*/ 2803 h 10000"/>
              <a:gd name="connsiteX2" fmla="*/ 10000 w 10000"/>
              <a:gd name="connsiteY2" fmla="*/ 5284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 h 10000"/>
              <a:gd name="connsiteX0" fmla="*/ 0 w 10000"/>
              <a:gd name="connsiteY0" fmla="*/ 1450 h 9570"/>
              <a:gd name="connsiteX1" fmla="*/ 2864 w 10000"/>
              <a:gd name="connsiteY1" fmla="*/ 2373 h 9570"/>
              <a:gd name="connsiteX2" fmla="*/ 10000 w 10000"/>
              <a:gd name="connsiteY2" fmla="*/ 4854 h 9570"/>
              <a:gd name="connsiteX3" fmla="*/ 10000 w 10000"/>
              <a:gd name="connsiteY3" fmla="*/ 9570 h 9570"/>
              <a:gd name="connsiteX4" fmla="*/ 0 w 10000"/>
              <a:gd name="connsiteY4" fmla="*/ 9570 h 9570"/>
              <a:gd name="connsiteX5" fmla="*/ 0 w 10000"/>
              <a:gd name="connsiteY5" fmla="*/ 1450 h 9570"/>
              <a:gd name="connsiteX0" fmla="*/ 0 w 10000"/>
              <a:gd name="connsiteY0" fmla="*/ 984 h 9469"/>
              <a:gd name="connsiteX1" fmla="*/ 1909 w 10000"/>
              <a:gd name="connsiteY1" fmla="*/ 3754 h 9469"/>
              <a:gd name="connsiteX2" fmla="*/ 10000 w 10000"/>
              <a:gd name="connsiteY2" fmla="*/ 4541 h 9469"/>
              <a:gd name="connsiteX3" fmla="*/ 10000 w 10000"/>
              <a:gd name="connsiteY3" fmla="*/ 9469 h 9469"/>
              <a:gd name="connsiteX4" fmla="*/ 0 w 10000"/>
              <a:gd name="connsiteY4" fmla="*/ 9469 h 9469"/>
              <a:gd name="connsiteX5" fmla="*/ 0 w 10000"/>
              <a:gd name="connsiteY5" fmla="*/ 984 h 9469"/>
              <a:gd name="connsiteX0" fmla="*/ 0 w 10000"/>
              <a:gd name="connsiteY0" fmla="*/ 6 h 10238"/>
              <a:gd name="connsiteX1" fmla="*/ 1909 w 10000"/>
              <a:gd name="connsiteY1" fmla="*/ 4203 h 10238"/>
              <a:gd name="connsiteX2" fmla="*/ 10000 w 10000"/>
              <a:gd name="connsiteY2" fmla="*/ 5034 h 10238"/>
              <a:gd name="connsiteX3" fmla="*/ 10000 w 10000"/>
              <a:gd name="connsiteY3" fmla="*/ 10238 h 10238"/>
              <a:gd name="connsiteX4" fmla="*/ 0 w 10000"/>
              <a:gd name="connsiteY4" fmla="*/ 10238 h 10238"/>
              <a:gd name="connsiteX5" fmla="*/ 0 w 10000"/>
              <a:gd name="connsiteY5" fmla="*/ 6 h 10238"/>
              <a:gd name="connsiteX0" fmla="*/ 0 w 10000"/>
              <a:gd name="connsiteY0" fmla="*/ 0 h 10232"/>
              <a:gd name="connsiteX1" fmla="*/ 1909 w 10000"/>
              <a:gd name="connsiteY1" fmla="*/ 4197 h 10232"/>
              <a:gd name="connsiteX2" fmla="*/ 10000 w 10000"/>
              <a:gd name="connsiteY2" fmla="*/ 5028 h 10232"/>
              <a:gd name="connsiteX3" fmla="*/ 10000 w 10000"/>
              <a:gd name="connsiteY3" fmla="*/ 10232 h 10232"/>
              <a:gd name="connsiteX4" fmla="*/ 0 w 10000"/>
              <a:gd name="connsiteY4" fmla="*/ 10232 h 10232"/>
              <a:gd name="connsiteX5" fmla="*/ 0 w 10000"/>
              <a:gd name="connsiteY5" fmla="*/ 0 h 10232"/>
              <a:gd name="connsiteX0" fmla="*/ 0 w 10000"/>
              <a:gd name="connsiteY0" fmla="*/ 730 h 10962"/>
              <a:gd name="connsiteX1" fmla="*/ 1909 w 10000"/>
              <a:gd name="connsiteY1" fmla="*/ 4927 h 10962"/>
              <a:gd name="connsiteX2" fmla="*/ 6970 w 10000"/>
              <a:gd name="connsiteY2" fmla="*/ 2 h 10962"/>
              <a:gd name="connsiteX3" fmla="*/ 10000 w 10000"/>
              <a:gd name="connsiteY3" fmla="*/ 5758 h 10962"/>
              <a:gd name="connsiteX4" fmla="*/ 10000 w 10000"/>
              <a:gd name="connsiteY4" fmla="*/ 10962 h 10962"/>
              <a:gd name="connsiteX5" fmla="*/ 0 w 10000"/>
              <a:gd name="connsiteY5" fmla="*/ 10962 h 10962"/>
              <a:gd name="connsiteX6" fmla="*/ 0 w 10000"/>
              <a:gd name="connsiteY6" fmla="*/ 730 h 1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962">
                <a:moveTo>
                  <a:pt x="0" y="730"/>
                </a:moveTo>
                <a:cubicBezTo>
                  <a:pt x="520" y="3557"/>
                  <a:pt x="1146" y="4480"/>
                  <a:pt x="1909" y="4927"/>
                </a:cubicBezTo>
                <a:cubicBezTo>
                  <a:pt x="3073" y="4991"/>
                  <a:pt x="5622" y="-136"/>
                  <a:pt x="6970" y="2"/>
                </a:cubicBezTo>
                <a:cubicBezTo>
                  <a:pt x="8318" y="140"/>
                  <a:pt x="9497" y="4117"/>
                  <a:pt x="10000" y="5758"/>
                </a:cubicBezTo>
                <a:lnTo>
                  <a:pt x="10000" y="10962"/>
                </a:lnTo>
                <a:lnTo>
                  <a:pt x="0" y="10962"/>
                </a:lnTo>
                <a:lnTo>
                  <a:pt x="0" y="730"/>
                </a:lnTo>
                <a:close/>
              </a:path>
            </a:pathLst>
          </a:custGeom>
          <a:gradFill flip="none" rotWithShape="1">
            <a:gsLst>
              <a:gs pos="100000">
                <a:schemeClr val="tx2">
                  <a:lumMod val="75000"/>
                </a:schemeClr>
              </a:gs>
              <a:gs pos="55000">
                <a:schemeClr val="tx2">
                  <a:lumMod val="40000"/>
                  <a:lumOff val="60000"/>
                </a:schemeClr>
              </a:gs>
              <a:gs pos="20000">
                <a:srgbClr val="001D58">
                  <a:alpha val="88000"/>
                </a:srgbClr>
              </a:gs>
            </a:gsLst>
            <a:lin ang="10800000" scaled="1"/>
            <a:tileRect/>
          </a:gradFill>
          <a:ln>
            <a:noFill/>
          </a:ln>
          <a:effectLst>
            <a:innerShdw dist="508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3852" y="1901634"/>
            <a:ext cx="1097794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Clr>
                <a:schemeClr val="accent1">
                  <a:lumMod val="50000"/>
                </a:schemeClr>
              </a:buClr>
            </a:pPr>
            <a:r>
              <a:rPr lang="en-US" sz="32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Herb </a:t>
            </a:r>
            <a:r>
              <a:rPr lang="en-US" sz="32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Blank</a:t>
            </a:r>
          </a:p>
          <a:p>
            <a:pPr lvl="1" algn="ctr">
              <a:buClr>
                <a:schemeClr val="accent1">
                  <a:lumMod val="50000"/>
                </a:schemeClr>
              </a:buClr>
            </a:pPr>
            <a:r>
              <a:rPr lang="en-US" sz="32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Director, Global Benchmark System</a:t>
            </a:r>
          </a:p>
          <a:p>
            <a:pPr lvl="1" algn="ctr">
              <a:buClr>
                <a:schemeClr val="accent1">
                  <a:lumMod val="50000"/>
                </a:schemeClr>
              </a:buClr>
            </a:pPr>
            <a:r>
              <a:rPr lang="en-US" sz="32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917-992-7852</a:t>
            </a:r>
            <a:endParaRPr lang="en-US" sz="32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 algn="ctr">
              <a:buClr>
                <a:schemeClr val="accent1">
                  <a:lumMod val="50000"/>
                </a:schemeClr>
              </a:buClr>
            </a:pPr>
            <a:r>
              <a:rPr lang="en-US" sz="32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2"/>
              </a:rPr>
              <a:t>hblank@snetworkinc.com</a:t>
            </a:r>
            <a:endParaRPr lang="en-US" sz="3200" b="1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 algn="ctr">
              <a:buClr>
                <a:schemeClr val="accent1">
                  <a:lumMod val="50000"/>
                </a:schemeClr>
              </a:buClr>
            </a:pPr>
            <a:r>
              <a:rPr lang="en-US" sz="32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3"/>
              </a:rPr>
              <a:t>http://www.snetbenchmarkindexes.com</a:t>
            </a:r>
            <a:endParaRPr lang="en-US" sz="3200" b="1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 algn="ctr">
              <a:buClr>
                <a:schemeClr val="accent1">
                  <a:lumMod val="50000"/>
                </a:schemeClr>
              </a:buClr>
            </a:pPr>
            <a:r>
              <a:rPr lang="en-US" sz="32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4"/>
              </a:rPr>
              <a:t>http://snetglobalindexes.com</a:t>
            </a:r>
            <a:endParaRPr lang="en-US" sz="3200" b="1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 algn="ctr">
              <a:buClr>
                <a:schemeClr val="accent1">
                  <a:lumMod val="50000"/>
                </a:schemeClr>
              </a:buClr>
            </a:pPr>
            <a:endParaRPr lang="en-US" sz="3200" b="1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 algn="ctr">
              <a:buClr>
                <a:schemeClr val="accent1">
                  <a:lumMod val="50000"/>
                </a:schemeClr>
              </a:buClr>
            </a:pPr>
            <a:endParaRPr lang="en-US" sz="3200" b="1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 algn="ctr">
              <a:buClr>
                <a:schemeClr val="accent1">
                  <a:lumMod val="50000"/>
                </a:schemeClr>
              </a:buClr>
            </a:pPr>
            <a:endParaRPr lang="en-US" sz="3200" b="1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 algn="ctr">
              <a:buClr>
                <a:schemeClr val="accent1">
                  <a:lumMod val="50000"/>
                </a:schemeClr>
              </a:buClr>
            </a:pPr>
            <a:endParaRPr lang="en-US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 algn="ctr">
              <a:buClr>
                <a:schemeClr val="accent1">
                  <a:lumMod val="50000"/>
                </a:schemeClr>
              </a:buClr>
            </a:pPr>
            <a:endParaRPr lang="en-US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369" y="5760681"/>
            <a:ext cx="1883542" cy="809534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68112" y="6441853"/>
            <a:ext cx="4055775" cy="217626"/>
          </a:xfrm>
          <a:prstGeom prst="rect">
            <a:avLst/>
          </a:prstGeom>
          <a:noFill/>
          <a:extLst/>
        </p:spPr>
        <p:txBody>
          <a:bodyPr wrap="square" lIns="90000" tIns="46800" rIns="90000" bIns="46800">
            <a:spAutoFit/>
          </a:bodyPr>
          <a:lstStyle>
            <a:lvl1pPr algn="ctr">
              <a:spcBef>
                <a:spcPct val="0"/>
              </a:spcBef>
              <a:buNone/>
              <a:defRPr lang="ko-KR" altLang="en-US" sz="4400" b="1" baseline="0" dirty="0">
                <a:solidFill>
                  <a:schemeClr val="bg1"/>
                </a:solidFill>
                <a:effectLst>
                  <a:outerShdw blurRad="12700" dist="25400" dir="5400000" algn="t" rotWithShape="0">
                    <a:prstClr val="black">
                      <a:alpha val="5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800" b="0" dirty="0">
                <a:solidFill>
                  <a:schemeClr val="tx1"/>
                </a:solidFill>
                <a:latin typeface="Arial Narrow" panose="020B0606020202030204" pitchFamily="34" charset="0"/>
                <a:ea typeface="Lato Light" charset="0"/>
                <a:cs typeface="Lato Light" charset="0"/>
              </a:rPr>
              <a:t> © 2016 S-Network Global Indexes, 267 Fifth Avenue, New York, NY 10016.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91342" y="877188"/>
            <a:ext cx="0" cy="4202811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entagon 5"/>
          <p:cNvSpPr/>
          <p:nvPr/>
        </p:nvSpPr>
        <p:spPr>
          <a:xfrm>
            <a:off x="10583227" y="6354501"/>
            <a:ext cx="1273215" cy="304978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NEXT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2702" y="162045"/>
            <a:ext cx="8182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Open Sans"/>
                <a:ea typeface="Lato" charset="0"/>
                <a:cs typeface="Lato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64039957"/>
      </p:ext>
    </p:extLst>
  </p:cSld>
  <p:clrMapOvr>
    <a:masterClrMapping/>
  </p:clrMapOvr>
  <p:transition spd="slow">
    <p:strip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Manual Input 5"/>
          <p:cNvSpPr/>
          <p:nvPr/>
        </p:nvSpPr>
        <p:spPr>
          <a:xfrm rot="10800000" flipV="1">
            <a:off x="-3861" y="5441791"/>
            <a:ext cx="12192001" cy="144731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7 h 8007"/>
              <a:gd name="connsiteX1" fmla="*/ 2864 w 10000"/>
              <a:gd name="connsiteY1" fmla="*/ 2244 h 8007"/>
              <a:gd name="connsiteX2" fmla="*/ 10000 w 10000"/>
              <a:gd name="connsiteY2" fmla="*/ 4231 h 8007"/>
              <a:gd name="connsiteX3" fmla="*/ 10000 w 10000"/>
              <a:gd name="connsiteY3" fmla="*/ 8007 h 8007"/>
              <a:gd name="connsiteX4" fmla="*/ 0 w 10000"/>
              <a:gd name="connsiteY4" fmla="*/ 8007 h 8007"/>
              <a:gd name="connsiteX5" fmla="*/ 0 w 10000"/>
              <a:gd name="connsiteY5" fmla="*/ 7 h 8007"/>
              <a:gd name="connsiteX0" fmla="*/ 0 w 10000"/>
              <a:gd name="connsiteY0" fmla="*/ 9 h 10000"/>
              <a:gd name="connsiteX1" fmla="*/ 2864 w 10000"/>
              <a:gd name="connsiteY1" fmla="*/ 2803 h 10000"/>
              <a:gd name="connsiteX2" fmla="*/ 10000 w 10000"/>
              <a:gd name="connsiteY2" fmla="*/ 5284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 h 10000"/>
              <a:gd name="connsiteX0" fmla="*/ 0 w 10000"/>
              <a:gd name="connsiteY0" fmla="*/ 1450 h 9570"/>
              <a:gd name="connsiteX1" fmla="*/ 2864 w 10000"/>
              <a:gd name="connsiteY1" fmla="*/ 2373 h 9570"/>
              <a:gd name="connsiteX2" fmla="*/ 10000 w 10000"/>
              <a:gd name="connsiteY2" fmla="*/ 4854 h 9570"/>
              <a:gd name="connsiteX3" fmla="*/ 10000 w 10000"/>
              <a:gd name="connsiteY3" fmla="*/ 9570 h 9570"/>
              <a:gd name="connsiteX4" fmla="*/ 0 w 10000"/>
              <a:gd name="connsiteY4" fmla="*/ 9570 h 9570"/>
              <a:gd name="connsiteX5" fmla="*/ 0 w 10000"/>
              <a:gd name="connsiteY5" fmla="*/ 1450 h 9570"/>
              <a:gd name="connsiteX0" fmla="*/ 0 w 10000"/>
              <a:gd name="connsiteY0" fmla="*/ 984 h 9469"/>
              <a:gd name="connsiteX1" fmla="*/ 1909 w 10000"/>
              <a:gd name="connsiteY1" fmla="*/ 3754 h 9469"/>
              <a:gd name="connsiteX2" fmla="*/ 10000 w 10000"/>
              <a:gd name="connsiteY2" fmla="*/ 4541 h 9469"/>
              <a:gd name="connsiteX3" fmla="*/ 10000 w 10000"/>
              <a:gd name="connsiteY3" fmla="*/ 9469 h 9469"/>
              <a:gd name="connsiteX4" fmla="*/ 0 w 10000"/>
              <a:gd name="connsiteY4" fmla="*/ 9469 h 9469"/>
              <a:gd name="connsiteX5" fmla="*/ 0 w 10000"/>
              <a:gd name="connsiteY5" fmla="*/ 984 h 9469"/>
              <a:gd name="connsiteX0" fmla="*/ 0 w 10000"/>
              <a:gd name="connsiteY0" fmla="*/ 6 h 10238"/>
              <a:gd name="connsiteX1" fmla="*/ 1909 w 10000"/>
              <a:gd name="connsiteY1" fmla="*/ 4203 h 10238"/>
              <a:gd name="connsiteX2" fmla="*/ 10000 w 10000"/>
              <a:gd name="connsiteY2" fmla="*/ 5034 h 10238"/>
              <a:gd name="connsiteX3" fmla="*/ 10000 w 10000"/>
              <a:gd name="connsiteY3" fmla="*/ 10238 h 10238"/>
              <a:gd name="connsiteX4" fmla="*/ 0 w 10000"/>
              <a:gd name="connsiteY4" fmla="*/ 10238 h 10238"/>
              <a:gd name="connsiteX5" fmla="*/ 0 w 10000"/>
              <a:gd name="connsiteY5" fmla="*/ 6 h 10238"/>
              <a:gd name="connsiteX0" fmla="*/ 0 w 10000"/>
              <a:gd name="connsiteY0" fmla="*/ 0 h 10232"/>
              <a:gd name="connsiteX1" fmla="*/ 1909 w 10000"/>
              <a:gd name="connsiteY1" fmla="*/ 4197 h 10232"/>
              <a:gd name="connsiteX2" fmla="*/ 10000 w 10000"/>
              <a:gd name="connsiteY2" fmla="*/ 5028 h 10232"/>
              <a:gd name="connsiteX3" fmla="*/ 10000 w 10000"/>
              <a:gd name="connsiteY3" fmla="*/ 10232 h 10232"/>
              <a:gd name="connsiteX4" fmla="*/ 0 w 10000"/>
              <a:gd name="connsiteY4" fmla="*/ 10232 h 10232"/>
              <a:gd name="connsiteX5" fmla="*/ 0 w 10000"/>
              <a:gd name="connsiteY5" fmla="*/ 0 h 10232"/>
              <a:gd name="connsiteX0" fmla="*/ 0 w 10000"/>
              <a:gd name="connsiteY0" fmla="*/ 730 h 10962"/>
              <a:gd name="connsiteX1" fmla="*/ 1909 w 10000"/>
              <a:gd name="connsiteY1" fmla="*/ 4927 h 10962"/>
              <a:gd name="connsiteX2" fmla="*/ 6970 w 10000"/>
              <a:gd name="connsiteY2" fmla="*/ 2 h 10962"/>
              <a:gd name="connsiteX3" fmla="*/ 10000 w 10000"/>
              <a:gd name="connsiteY3" fmla="*/ 5758 h 10962"/>
              <a:gd name="connsiteX4" fmla="*/ 10000 w 10000"/>
              <a:gd name="connsiteY4" fmla="*/ 10962 h 10962"/>
              <a:gd name="connsiteX5" fmla="*/ 0 w 10000"/>
              <a:gd name="connsiteY5" fmla="*/ 10962 h 10962"/>
              <a:gd name="connsiteX6" fmla="*/ 0 w 10000"/>
              <a:gd name="connsiteY6" fmla="*/ 730 h 1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962">
                <a:moveTo>
                  <a:pt x="0" y="730"/>
                </a:moveTo>
                <a:cubicBezTo>
                  <a:pt x="520" y="3557"/>
                  <a:pt x="1146" y="4480"/>
                  <a:pt x="1909" y="4927"/>
                </a:cubicBezTo>
                <a:cubicBezTo>
                  <a:pt x="3073" y="4991"/>
                  <a:pt x="5622" y="-136"/>
                  <a:pt x="6970" y="2"/>
                </a:cubicBezTo>
                <a:cubicBezTo>
                  <a:pt x="8318" y="140"/>
                  <a:pt x="9497" y="4117"/>
                  <a:pt x="10000" y="5758"/>
                </a:cubicBezTo>
                <a:lnTo>
                  <a:pt x="10000" y="10962"/>
                </a:lnTo>
                <a:lnTo>
                  <a:pt x="0" y="10962"/>
                </a:lnTo>
                <a:lnTo>
                  <a:pt x="0" y="730"/>
                </a:lnTo>
                <a:close/>
              </a:path>
            </a:pathLst>
          </a:custGeom>
          <a:gradFill flip="none" rotWithShape="1">
            <a:gsLst>
              <a:gs pos="100000">
                <a:schemeClr val="tx2">
                  <a:lumMod val="75000"/>
                </a:schemeClr>
              </a:gs>
              <a:gs pos="55000">
                <a:schemeClr val="tx2">
                  <a:lumMod val="40000"/>
                  <a:lumOff val="60000"/>
                </a:schemeClr>
              </a:gs>
              <a:gs pos="20000">
                <a:srgbClr val="001D58">
                  <a:alpha val="88000"/>
                </a:srgbClr>
              </a:gs>
            </a:gsLst>
            <a:lin ang="10800000" scaled="1"/>
            <a:tileRect/>
          </a:gradFill>
          <a:ln>
            <a:noFill/>
          </a:ln>
          <a:effectLst>
            <a:innerShdw dist="508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4032" y="789806"/>
            <a:ext cx="5668107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Track Record of Actively Managed Funds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2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Fee </a:t>
            </a:r>
            <a:r>
              <a:rPr lang="en-US" sz="20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Compression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2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Expansion of ETF Market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2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Advent of Smart </a:t>
            </a:r>
            <a:r>
              <a:rPr lang="en-US" sz="20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Beta</a:t>
            </a:r>
            <a:endParaRPr lang="en-US" sz="2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68495" y="2875914"/>
            <a:ext cx="33881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INCREASING MARKET PRESSURES TO DELIVER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PERFORMANCE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AT LOWER COSTS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endParaRPr lang="en-US" sz="2400" dirty="0">
              <a:solidFill>
                <a:srgbClr val="3299D6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369" y="5760681"/>
            <a:ext cx="1883542" cy="809534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68112" y="6441853"/>
            <a:ext cx="4055775" cy="217626"/>
          </a:xfrm>
          <a:prstGeom prst="rect">
            <a:avLst/>
          </a:prstGeom>
          <a:noFill/>
          <a:extLst/>
        </p:spPr>
        <p:txBody>
          <a:bodyPr wrap="square" lIns="90000" tIns="46800" rIns="90000" bIns="46800">
            <a:spAutoFit/>
          </a:bodyPr>
          <a:lstStyle>
            <a:lvl1pPr algn="ctr">
              <a:spcBef>
                <a:spcPct val="0"/>
              </a:spcBef>
              <a:buNone/>
              <a:defRPr lang="ko-KR" altLang="en-US" sz="4400" b="1" baseline="0" dirty="0">
                <a:solidFill>
                  <a:schemeClr val="bg1"/>
                </a:solidFill>
                <a:effectLst>
                  <a:outerShdw blurRad="12700" dist="25400" dir="5400000" algn="t" rotWithShape="0">
                    <a:prstClr val="black">
                      <a:alpha val="5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800" b="0" dirty="0">
                <a:solidFill>
                  <a:schemeClr val="tx1"/>
                </a:solidFill>
                <a:latin typeface="Arial Narrow" panose="020B0606020202030204" pitchFamily="34" charset="0"/>
                <a:ea typeface="Lato Light" charset="0"/>
                <a:cs typeface="Lato Light" charset="0"/>
              </a:rPr>
              <a:t> © 2016 S-Network Global Indexes, 267 Fifth Avenue, New York, NY 10016.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838583" y="862676"/>
            <a:ext cx="0" cy="2562695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entagon 5"/>
          <p:cNvSpPr/>
          <p:nvPr/>
        </p:nvSpPr>
        <p:spPr>
          <a:xfrm>
            <a:off x="10583227" y="6354501"/>
            <a:ext cx="1273215" cy="304978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NEXT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2702" y="162045"/>
            <a:ext cx="8182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Open Sans"/>
                <a:ea typeface="Lato" charset="0"/>
                <a:cs typeface="Lato" charset="0"/>
              </a:rPr>
              <a:t>The Performance Challenge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468495" y="2899065"/>
            <a:ext cx="0" cy="1510890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948" y="2801227"/>
            <a:ext cx="1133475" cy="170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1248381"/>
      </p:ext>
    </p:extLst>
  </p:cSld>
  <p:clrMapOvr>
    <a:masterClrMapping/>
  </p:clrMapOvr>
  <p:transition spd="slow">
    <p:strip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Manual Input 5"/>
          <p:cNvSpPr/>
          <p:nvPr/>
        </p:nvSpPr>
        <p:spPr>
          <a:xfrm rot="10800000" flipV="1">
            <a:off x="-3861" y="5441791"/>
            <a:ext cx="12192001" cy="144731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7 h 8007"/>
              <a:gd name="connsiteX1" fmla="*/ 2864 w 10000"/>
              <a:gd name="connsiteY1" fmla="*/ 2244 h 8007"/>
              <a:gd name="connsiteX2" fmla="*/ 10000 w 10000"/>
              <a:gd name="connsiteY2" fmla="*/ 4231 h 8007"/>
              <a:gd name="connsiteX3" fmla="*/ 10000 w 10000"/>
              <a:gd name="connsiteY3" fmla="*/ 8007 h 8007"/>
              <a:gd name="connsiteX4" fmla="*/ 0 w 10000"/>
              <a:gd name="connsiteY4" fmla="*/ 8007 h 8007"/>
              <a:gd name="connsiteX5" fmla="*/ 0 w 10000"/>
              <a:gd name="connsiteY5" fmla="*/ 7 h 8007"/>
              <a:gd name="connsiteX0" fmla="*/ 0 w 10000"/>
              <a:gd name="connsiteY0" fmla="*/ 9 h 10000"/>
              <a:gd name="connsiteX1" fmla="*/ 2864 w 10000"/>
              <a:gd name="connsiteY1" fmla="*/ 2803 h 10000"/>
              <a:gd name="connsiteX2" fmla="*/ 10000 w 10000"/>
              <a:gd name="connsiteY2" fmla="*/ 5284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 h 10000"/>
              <a:gd name="connsiteX0" fmla="*/ 0 w 10000"/>
              <a:gd name="connsiteY0" fmla="*/ 1450 h 9570"/>
              <a:gd name="connsiteX1" fmla="*/ 2864 w 10000"/>
              <a:gd name="connsiteY1" fmla="*/ 2373 h 9570"/>
              <a:gd name="connsiteX2" fmla="*/ 10000 w 10000"/>
              <a:gd name="connsiteY2" fmla="*/ 4854 h 9570"/>
              <a:gd name="connsiteX3" fmla="*/ 10000 w 10000"/>
              <a:gd name="connsiteY3" fmla="*/ 9570 h 9570"/>
              <a:gd name="connsiteX4" fmla="*/ 0 w 10000"/>
              <a:gd name="connsiteY4" fmla="*/ 9570 h 9570"/>
              <a:gd name="connsiteX5" fmla="*/ 0 w 10000"/>
              <a:gd name="connsiteY5" fmla="*/ 1450 h 9570"/>
              <a:gd name="connsiteX0" fmla="*/ 0 w 10000"/>
              <a:gd name="connsiteY0" fmla="*/ 984 h 9469"/>
              <a:gd name="connsiteX1" fmla="*/ 1909 w 10000"/>
              <a:gd name="connsiteY1" fmla="*/ 3754 h 9469"/>
              <a:gd name="connsiteX2" fmla="*/ 10000 w 10000"/>
              <a:gd name="connsiteY2" fmla="*/ 4541 h 9469"/>
              <a:gd name="connsiteX3" fmla="*/ 10000 w 10000"/>
              <a:gd name="connsiteY3" fmla="*/ 9469 h 9469"/>
              <a:gd name="connsiteX4" fmla="*/ 0 w 10000"/>
              <a:gd name="connsiteY4" fmla="*/ 9469 h 9469"/>
              <a:gd name="connsiteX5" fmla="*/ 0 w 10000"/>
              <a:gd name="connsiteY5" fmla="*/ 984 h 9469"/>
              <a:gd name="connsiteX0" fmla="*/ 0 w 10000"/>
              <a:gd name="connsiteY0" fmla="*/ 6 h 10238"/>
              <a:gd name="connsiteX1" fmla="*/ 1909 w 10000"/>
              <a:gd name="connsiteY1" fmla="*/ 4203 h 10238"/>
              <a:gd name="connsiteX2" fmla="*/ 10000 w 10000"/>
              <a:gd name="connsiteY2" fmla="*/ 5034 h 10238"/>
              <a:gd name="connsiteX3" fmla="*/ 10000 w 10000"/>
              <a:gd name="connsiteY3" fmla="*/ 10238 h 10238"/>
              <a:gd name="connsiteX4" fmla="*/ 0 w 10000"/>
              <a:gd name="connsiteY4" fmla="*/ 10238 h 10238"/>
              <a:gd name="connsiteX5" fmla="*/ 0 w 10000"/>
              <a:gd name="connsiteY5" fmla="*/ 6 h 10238"/>
              <a:gd name="connsiteX0" fmla="*/ 0 w 10000"/>
              <a:gd name="connsiteY0" fmla="*/ 0 h 10232"/>
              <a:gd name="connsiteX1" fmla="*/ 1909 w 10000"/>
              <a:gd name="connsiteY1" fmla="*/ 4197 h 10232"/>
              <a:gd name="connsiteX2" fmla="*/ 10000 w 10000"/>
              <a:gd name="connsiteY2" fmla="*/ 5028 h 10232"/>
              <a:gd name="connsiteX3" fmla="*/ 10000 w 10000"/>
              <a:gd name="connsiteY3" fmla="*/ 10232 h 10232"/>
              <a:gd name="connsiteX4" fmla="*/ 0 w 10000"/>
              <a:gd name="connsiteY4" fmla="*/ 10232 h 10232"/>
              <a:gd name="connsiteX5" fmla="*/ 0 w 10000"/>
              <a:gd name="connsiteY5" fmla="*/ 0 h 10232"/>
              <a:gd name="connsiteX0" fmla="*/ 0 w 10000"/>
              <a:gd name="connsiteY0" fmla="*/ 730 h 10962"/>
              <a:gd name="connsiteX1" fmla="*/ 1909 w 10000"/>
              <a:gd name="connsiteY1" fmla="*/ 4927 h 10962"/>
              <a:gd name="connsiteX2" fmla="*/ 6970 w 10000"/>
              <a:gd name="connsiteY2" fmla="*/ 2 h 10962"/>
              <a:gd name="connsiteX3" fmla="*/ 10000 w 10000"/>
              <a:gd name="connsiteY3" fmla="*/ 5758 h 10962"/>
              <a:gd name="connsiteX4" fmla="*/ 10000 w 10000"/>
              <a:gd name="connsiteY4" fmla="*/ 10962 h 10962"/>
              <a:gd name="connsiteX5" fmla="*/ 0 w 10000"/>
              <a:gd name="connsiteY5" fmla="*/ 10962 h 10962"/>
              <a:gd name="connsiteX6" fmla="*/ 0 w 10000"/>
              <a:gd name="connsiteY6" fmla="*/ 730 h 1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962">
                <a:moveTo>
                  <a:pt x="0" y="730"/>
                </a:moveTo>
                <a:cubicBezTo>
                  <a:pt x="520" y="3557"/>
                  <a:pt x="1146" y="4480"/>
                  <a:pt x="1909" y="4927"/>
                </a:cubicBezTo>
                <a:cubicBezTo>
                  <a:pt x="3073" y="4991"/>
                  <a:pt x="5622" y="-136"/>
                  <a:pt x="6970" y="2"/>
                </a:cubicBezTo>
                <a:cubicBezTo>
                  <a:pt x="8318" y="140"/>
                  <a:pt x="9497" y="4117"/>
                  <a:pt x="10000" y="5758"/>
                </a:cubicBezTo>
                <a:lnTo>
                  <a:pt x="10000" y="10962"/>
                </a:lnTo>
                <a:lnTo>
                  <a:pt x="0" y="10962"/>
                </a:lnTo>
                <a:lnTo>
                  <a:pt x="0" y="730"/>
                </a:lnTo>
                <a:close/>
              </a:path>
            </a:pathLst>
          </a:custGeom>
          <a:gradFill flip="none" rotWithShape="1">
            <a:gsLst>
              <a:gs pos="100000">
                <a:schemeClr val="tx2">
                  <a:lumMod val="75000"/>
                </a:schemeClr>
              </a:gs>
              <a:gs pos="55000">
                <a:schemeClr val="tx2">
                  <a:lumMod val="40000"/>
                  <a:lumOff val="60000"/>
                </a:schemeClr>
              </a:gs>
              <a:gs pos="20000">
                <a:srgbClr val="001D58">
                  <a:alpha val="88000"/>
                </a:srgbClr>
              </a:gs>
            </a:gsLst>
            <a:lin ang="10800000" scaled="1"/>
            <a:tileRect/>
          </a:gradFill>
          <a:ln>
            <a:noFill/>
          </a:ln>
          <a:effectLst>
            <a:innerShdw dist="508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468494" y="2135114"/>
            <a:ext cx="43323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cap="all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INCREASED PUBLIC AWARENESS OF HISTORY OF INFERIOR RETURNS AT HIGHER COSTS.   </a:t>
            </a:r>
          </a:p>
          <a:p>
            <a:endParaRPr lang="en-US" sz="2400" cap="all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2400" cap="all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HOW DO PROVIDERS TO JUSTIFY EXPECTATIONS OF SUPERIOR PERFORMANCE IN THE FUTURE?</a:t>
            </a:r>
          </a:p>
          <a:p>
            <a:r>
              <a:rPr lang="en-US" sz="2400" cap="all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en-US" sz="2400" dirty="0">
              <a:solidFill>
                <a:srgbClr val="3299D6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369" y="5760681"/>
            <a:ext cx="1883542" cy="809534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68112" y="6441853"/>
            <a:ext cx="4055775" cy="217626"/>
          </a:xfrm>
          <a:prstGeom prst="rect">
            <a:avLst/>
          </a:prstGeom>
          <a:noFill/>
          <a:extLst/>
        </p:spPr>
        <p:txBody>
          <a:bodyPr wrap="square" lIns="90000" tIns="46800" rIns="90000" bIns="46800">
            <a:spAutoFit/>
          </a:bodyPr>
          <a:lstStyle>
            <a:lvl1pPr algn="ctr">
              <a:spcBef>
                <a:spcPct val="0"/>
              </a:spcBef>
              <a:buNone/>
              <a:defRPr lang="ko-KR" altLang="en-US" sz="4400" b="1" baseline="0" dirty="0">
                <a:solidFill>
                  <a:schemeClr val="bg1"/>
                </a:solidFill>
                <a:effectLst>
                  <a:outerShdw blurRad="12700" dist="25400" dir="5400000" algn="t" rotWithShape="0">
                    <a:prstClr val="black">
                      <a:alpha val="5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800" b="0" dirty="0">
                <a:solidFill>
                  <a:schemeClr val="tx1"/>
                </a:solidFill>
                <a:latin typeface="Arial Narrow" panose="020B0606020202030204" pitchFamily="34" charset="0"/>
                <a:ea typeface="Lato Light" charset="0"/>
                <a:cs typeface="Lato Light" charset="0"/>
              </a:rPr>
              <a:t> © 2016 S-Network Global Indexes, 267 Fifth Avenue, New York, NY 10016.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91342" y="940052"/>
            <a:ext cx="0" cy="530766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entagon 5"/>
          <p:cNvSpPr/>
          <p:nvPr/>
        </p:nvSpPr>
        <p:spPr>
          <a:xfrm>
            <a:off x="10583227" y="6354501"/>
            <a:ext cx="1273215" cy="304978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NEXT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2702" y="162045"/>
            <a:ext cx="8182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Open Sans"/>
                <a:ea typeface="Lato" charset="0"/>
                <a:cs typeface="Lato" charset="0"/>
              </a:rPr>
              <a:t>Track Record of Actively Managed Funds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468494" y="2204564"/>
            <a:ext cx="0" cy="2541058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798" y="2057205"/>
            <a:ext cx="729202" cy="283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42543" y="5210959"/>
            <a:ext cx="21162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Bloomberg, as of 11/15/2016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381196"/>
              </p:ext>
            </p:extLst>
          </p:nvPr>
        </p:nvGraphicFramePr>
        <p:xfrm>
          <a:off x="618104" y="940052"/>
          <a:ext cx="6682582" cy="448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"/>
          <p:cNvSpPr txBox="1"/>
          <p:nvPr/>
        </p:nvSpPr>
        <p:spPr>
          <a:xfrm>
            <a:off x="1428518" y="4687566"/>
            <a:ext cx="1435367" cy="398541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(vs. S-Network US Large-Cap 500</a:t>
            </a:r>
          </a:p>
          <a:p>
            <a:pPr algn="ctr"/>
            <a:r>
              <a:rPr lang="en-US" sz="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Total Return Index; N=798)</a:t>
            </a:r>
          </a:p>
        </p:txBody>
      </p:sp>
      <p:sp>
        <p:nvSpPr>
          <p:cNvPr id="17" name="TextBox 2"/>
          <p:cNvSpPr txBox="1"/>
          <p:nvPr/>
        </p:nvSpPr>
        <p:spPr>
          <a:xfrm>
            <a:off x="3350702" y="4687566"/>
            <a:ext cx="1561331" cy="420758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(vs. S-Network US Mid-Cap 500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Total Return Index; N=354</a:t>
            </a:r>
            <a:r>
              <a:rPr lang="en-US" sz="800" dirty="0" smtClean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)</a:t>
            </a:r>
            <a:endParaRPr lang="en-US" sz="8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8" name="TextBox 3"/>
          <p:cNvSpPr txBox="1"/>
          <p:nvPr/>
        </p:nvSpPr>
        <p:spPr>
          <a:xfrm>
            <a:off x="5356863" y="4687566"/>
            <a:ext cx="1662007" cy="398541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(vs. S-Network US Small-Cap 2000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Total Return Index; N=435)</a:t>
            </a:r>
          </a:p>
        </p:txBody>
      </p:sp>
    </p:spTree>
    <p:extLst>
      <p:ext uri="{BB962C8B-B14F-4D97-AF65-F5344CB8AC3E}">
        <p14:creationId xmlns:p14="http://schemas.microsoft.com/office/powerpoint/2010/main" val="4245732239"/>
      </p:ext>
    </p:extLst>
  </p:cSld>
  <p:clrMapOvr>
    <a:masterClrMapping/>
  </p:clrMapOvr>
  <p:transition spd="slow"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Manual Input 5"/>
          <p:cNvSpPr/>
          <p:nvPr/>
        </p:nvSpPr>
        <p:spPr>
          <a:xfrm rot="10800000" flipV="1">
            <a:off x="-3861" y="5441791"/>
            <a:ext cx="12192001" cy="144731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7 h 8007"/>
              <a:gd name="connsiteX1" fmla="*/ 2864 w 10000"/>
              <a:gd name="connsiteY1" fmla="*/ 2244 h 8007"/>
              <a:gd name="connsiteX2" fmla="*/ 10000 w 10000"/>
              <a:gd name="connsiteY2" fmla="*/ 4231 h 8007"/>
              <a:gd name="connsiteX3" fmla="*/ 10000 w 10000"/>
              <a:gd name="connsiteY3" fmla="*/ 8007 h 8007"/>
              <a:gd name="connsiteX4" fmla="*/ 0 w 10000"/>
              <a:gd name="connsiteY4" fmla="*/ 8007 h 8007"/>
              <a:gd name="connsiteX5" fmla="*/ 0 w 10000"/>
              <a:gd name="connsiteY5" fmla="*/ 7 h 8007"/>
              <a:gd name="connsiteX0" fmla="*/ 0 w 10000"/>
              <a:gd name="connsiteY0" fmla="*/ 9 h 10000"/>
              <a:gd name="connsiteX1" fmla="*/ 2864 w 10000"/>
              <a:gd name="connsiteY1" fmla="*/ 2803 h 10000"/>
              <a:gd name="connsiteX2" fmla="*/ 10000 w 10000"/>
              <a:gd name="connsiteY2" fmla="*/ 5284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 h 10000"/>
              <a:gd name="connsiteX0" fmla="*/ 0 w 10000"/>
              <a:gd name="connsiteY0" fmla="*/ 1450 h 9570"/>
              <a:gd name="connsiteX1" fmla="*/ 2864 w 10000"/>
              <a:gd name="connsiteY1" fmla="*/ 2373 h 9570"/>
              <a:gd name="connsiteX2" fmla="*/ 10000 w 10000"/>
              <a:gd name="connsiteY2" fmla="*/ 4854 h 9570"/>
              <a:gd name="connsiteX3" fmla="*/ 10000 w 10000"/>
              <a:gd name="connsiteY3" fmla="*/ 9570 h 9570"/>
              <a:gd name="connsiteX4" fmla="*/ 0 w 10000"/>
              <a:gd name="connsiteY4" fmla="*/ 9570 h 9570"/>
              <a:gd name="connsiteX5" fmla="*/ 0 w 10000"/>
              <a:gd name="connsiteY5" fmla="*/ 1450 h 9570"/>
              <a:gd name="connsiteX0" fmla="*/ 0 w 10000"/>
              <a:gd name="connsiteY0" fmla="*/ 984 h 9469"/>
              <a:gd name="connsiteX1" fmla="*/ 1909 w 10000"/>
              <a:gd name="connsiteY1" fmla="*/ 3754 h 9469"/>
              <a:gd name="connsiteX2" fmla="*/ 10000 w 10000"/>
              <a:gd name="connsiteY2" fmla="*/ 4541 h 9469"/>
              <a:gd name="connsiteX3" fmla="*/ 10000 w 10000"/>
              <a:gd name="connsiteY3" fmla="*/ 9469 h 9469"/>
              <a:gd name="connsiteX4" fmla="*/ 0 w 10000"/>
              <a:gd name="connsiteY4" fmla="*/ 9469 h 9469"/>
              <a:gd name="connsiteX5" fmla="*/ 0 w 10000"/>
              <a:gd name="connsiteY5" fmla="*/ 984 h 9469"/>
              <a:gd name="connsiteX0" fmla="*/ 0 w 10000"/>
              <a:gd name="connsiteY0" fmla="*/ 6 h 10238"/>
              <a:gd name="connsiteX1" fmla="*/ 1909 w 10000"/>
              <a:gd name="connsiteY1" fmla="*/ 4203 h 10238"/>
              <a:gd name="connsiteX2" fmla="*/ 10000 w 10000"/>
              <a:gd name="connsiteY2" fmla="*/ 5034 h 10238"/>
              <a:gd name="connsiteX3" fmla="*/ 10000 w 10000"/>
              <a:gd name="connsiteY3" fmla="*/ 10238 h 10238"/>
              <a:gd name="connsiteX4" fmla="*/ 0 w 10000"/>
              <a:gd name="connsiteY4" fmla="*/ 10238 h 10238"/>
              <a:gd name="connsiteX5" fmla="*/ 0 w 10000"/>
              <a:gd name="connsiteY5" fmla="*/ 6 h 10238"/>
              <a:gd name="connsiteX0" fmla="*/ 0 w 10000"/>
              <a:gd name="connsiteY0" fmla="*/ 0 h 10232"/>
              <a:gd name="connsiteX1" fmla="*/ 1909 w 10000"/>
              <a:gd name="connsiteY1" fmla="*/ 4197 h 10232"/>
              <a:gd name="connsiteX2" fmla="*/ 10000 w 10000"/>
              <a:gd name="connsiteY2" fmla="*/ 5028 h 10232"/>
              <a:gd name="connsiteX3" fmla="*/ 10000 w 10000"/>
              <a:gd name="connsiteY3" fmla="*/ 10232 h 10232"/>
              <a:gd name="connsiteX4" fmla="*/ 0 w 10000"/>
              <a:gd name="connsiteY4" fmla="*/ 10232 h 10232"/>
              <a:gd name="connsiteX5" fmla="*/ 0 w 10000"/>
              <a:gd name="connsiteY5" fmla="*/ 0 h 10232"/>
              <a:gd name="connsiteX0" fmla="*/ 0 w 10000"/>
              <a:gd name="connsiteY0" fmla="*/ 730 h 10962"/>
              <a:gd name="connsiteX1" fmla="*/ 1909 w 10000"/>
              <a:gd name="connsiteY1" fmla="*/ 4927 h 10962"/>
              <a:gd name="connsiteX2" fmla="*/ 6970 w 10000"/>
              <a:gd name="connsiteY2" fmla="*/ 2 h 10962"/>
              <a:gd name="connsiteX3" fmla="*/ 10000 w 10000"/>
              <a:gd name="connsiteY3" fmla="*/ 5758 h 10962"/>
              <a:gd name="connsiteX4" fmla="*/ 10000 w 10000"/>
              <a:gd name="connsiteY4" fmla="*/ 10962 h 10962"/>
              <a:gd name="connsiteX5" fmla="*/ 0 w 10000"/>
              <a:gd name="connsiteY5" fmla="*/ 10962 h 10962"/>
              <a:gd name="connsiteX6" fmla="*/ 0 w 10000"/>
              <a:gd name="connsiteY6" fmla="*/ 730 h 1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962">
                <a:moveTo>
                  <a:pt x="0" y="730"/>
                </a:moveTo>
                <a:cubicBezTo>
                  <a:pt x="520" y="3557"/>
                  <a:pt x="1146" y="4480"/>
                  <a:pt x="1909" y="4927"/>
                </a:cubicBezTo>
                <a:cubicBezTo>
                  <a:pt x="3073" y="4991"/>
                  <a:pt x="5622" y="-136"/>
                  <a:pt x="6970" y="2"/>
                </a:cubicBezTo>
                <a:cubicBezTo>
                  <a:pt x="8318" y="140"/>
                  <a:pt x="9497" y="4117"/>
                  <a:pt x="10000" y="5758"/>
                </a:cubicBezTo>
                <a:lnTo>
                  <a:pt x="10000" y="10962"/>
                </a:lnTo>
                <a:lnTo>
                  <a:pt x="0" y="10962"/>
                </a:lnTo>
                <a:lnTo>
                  <a:pt x="0" y="730"/>
                </a:lnTo>
                <a:close/>
              </a:path>
            </a:pathLst>
          </a:custGeom>
          <a:gradFill flip="none" rotWithShape="1">
            <a:gsLst>
              <a:gs pos="100000">
                <a:schemeClr val="tx2">
                  <a:lumMod val="75000"/>
                </a:schemeClr>
              </a:gs>
              <a:gs pos="55000">
                <a:schemeClr val="tx2">
                  <a:lumMod val="40000"/>
                  <a:lumOff val="60000"/>
                </a:schemeClr>
              </a:gs>
              <a:gs pos="20000">
                <a:srgbClr val="001D58">
                  <a:alpha val="88000"/>
                </a:srgbClr>
              </a:gs>
            </a:gsLst>
            <a:lin ang="10800000" scaled="1"/>
            <a:tileRect/>
          </a:gradFill>
          <a:ln>
            <a:noFill/>
          </a:ln>
          <a:effectLst>
            <a:innerShdw dist="508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468494" y="2875914"/>
            <a:ext cx="43323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cap="all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FeES</a:t>
            </a:r>
            <a:r>
              <a:rPr lang="en-US" sz="2400" cap="all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Especially high for retail share classes</a:t>
            </a:r>
            <a:endParaRPr lang="en-US" sz="2400" dirty="0">
              <a:solidFill>
                <a:srgbClr val="3299D6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369" y="5760681"/>
            <a:ext cx="1883542" cy="809534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68112" y="6441853"/>
            <a:ext cx="4055775" cy="217626"/>
          </a:xfrm>
          <a:prstGeom prst="rect">
            <a:avLst/>
          </a:prstGeom>
          <a:noFill/>
          <a:extLst/>
        </p:spPr>
        <p:txBody>
          <a:bodyPr wrap="square" lIns="90000" tIns="46800" rIns="90000" bIns="46800">
            <a:spAutoFit/>
          </a:bodyPr>
          <a:lstStyle>
            <a:lvl1pPr algn="ctr">
              <a:spcBef>
                <a:spcPct val="0"/>
              </a:spcBef>
              <a:buNone/>
              <a:defRPr lang="ko-KR" altLang="en-US" sz="4400" b="1" baseline="0" dirty="0">
                <a:solidFill>
                  <a:schemeClr val="bg1"/>
                </a:solidFill>
                <a:effectLst>
                  <a:outerShdw blurRad="12700" dist="25400" dir="5400000" algn="t" rotWithShape="0">
                    <a:prstClr val="black">
                      <a:alpha val="5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800" b="0" dirty="0">
                <a:solidFill>
                  <a:schemeClr val="tx1"/>
                </a:solidFill>
                <a:latin typeface="Arial Narrow" panose="020B0606020202030204" pitchFamily="34" charset="0"/>
                <a:ea typeface="Lato Light" charset="0"/>
                <a:cs typeface="Lato Light" charset="0"/>
              </a:rPr>
              <a:t> © 2016 S-Network Global Indexes, 267 Fifth Avenue, New York, NY 10016.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91342" y="940052"/>
            <a:ext cx="0" cy="530766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entagon 5"/>
          <p:cNvSpPr/>
          <p:nvPr/>
        </p:nvSpPr>
        <p:spPr>
          <a:xfrm>
            <a:off x="10583227" y="6354501"/>
            <a:ext cx="1273215" cy="304978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NEXT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2702" y="162045"/>
            <a:ext cx="8182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Open Sans"/>
                <a:ea typeface="Lato" charset="0"/>
                <a:cs typeface="Lato" charset="0"/>
              </a:rPr>
              <a:t>Fees by Share Class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Open Sans"/>
              <a:ea typeface="Lato" charset="0"/>
              <a:cs typeface="Lato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468494" y="2913076"/>
            <a:ext cx="0" cy="732812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2966" y="2767156"/>
            <a:ext cx="1133475" cy="102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733250"/>
              </p:ext>
            </p:extLst>
          </p:nvPr>
        </p:nvGraphicFramePr>
        <p:xfrm>
          <a:off x="611552" y="917544"/>
          <a:ext cx="6668924" cy="437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52207" y="5257257"/>
            <a:ext cx="21162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Bloomberg, as of 11/15/2016</a:t>
            </a:r>
          </a:p>
        </p:txBody>
      </p:sp>
    </p:spTree>
    <p:extLst>
      <p:ext uri="{BB962C8B-B14F-4D97-AF65-F5344CB8AC3E}">
        <p14:creationId xmlns:p14="http://schemas.microsoft.com/office/powerpoint/2010/main" val="2777119229"/>
      </p:ext>
    </p:extLst>
  </p:cSld>
  <p:clrMapOvr>
    <a:masterClrMapping/>
  </p:clrMapOvr>
  <p:transition spd="slow">
    <p:strip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Manual Input 5"/>
          <p:cNvSpPr/>
          <p:nvPr/>
        </p:nvSpPr>
        <p:spPr>
          <a:xfrm rot="10800000" flipV="1">
            <a:off x="-3861" y="5441791"/>
            <a:ext cx="12192001" cy="144731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7 h 8007"/>
              <a:gd name="connsiteX1" fmla="*/ 2864 w 10000"/>
              <a:gd name="connsiteY1" fmla="*/ 2244 h 8007"/>
              <a:gd name="connsiteX2" fmla="*/ 10000 w 10000"/>
              <a:gd name="connsiteY2" fmla="*/ 4231 h 8007"/>
              <a:gd name="connsiteX3" fmla="*/ 10000 w 10000"/>
              <a:gd name="connsiteY3" fmla="*/ 8007 h 8007"/>
              <a:gd name="connsiteX4" fmla="*/ 0 w 10000"/>
              <a:gd name="connsiteY4" fmla="*/ 8007 h 8007"/>
              <a:gd name="connsiteX5" fmla="*/ 0 w 10000"/>
              <a:gd name="connsiteY5" fmla="*/ 7 h 8007"/>
              <a:gd name="connsiteX0" fmla="*/ 0 w 10000"/>
              <a:gd name="connsiteY0" fmla="*/ 9 h 10000"/>
              <a:gd name="connsiteX1" fmla="*/ 2864 w 10000"/>
              <a:gd name="connsiteY1" fmla="*/ 2803 h 10000"/>
              <a:gd name="connsiteX2" fmla="*/ 10000 w 10000"/>
              <a:gd name="connsiteY2" fmla="*/ 5284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 h 10000"/>
              <a:gd name="connsiteX0" fmla="*/ 0 w 10000"/>
              <a:gd name="connsiteY0" fmla="*/ 1450 h 9570"/>
              <a:gd name="connsiteX1" fmla="*/ 2864 w 10000"/>
              <a:gd name="connsiteY1" fmla="*/ 2373 h 9570"/>
              <a:gd name="connsiteX2" fmla="*/ 10000 w 10000"/>
              <a:gd name="connsiteY2" fmla="*/ 4854 h 9570"/>
              <a:gd name="connsiteX3" fmla="*/ 10000 w 10000"/>
              <a:gd name="connsiteY3" fmla="*/ 9570 h 9570"/>
              <a:gd name="connsiteX4" fmla="*/ 0 w 10000"/>
              <a:gd name="connsiteY4" fmla="*/ 9570 h 9570"/>
              <a:gd name="connsiteX5" fmla="*/ 0 w 10000"/>
              <a:gd name="connsiteY5" fmla="*/ 1450 h 9570"/>
              <a:gd name="connsiteX0" fmla="*/ 0 w 10000"/>
              <a:gd name="connsiteY0" fmla="*/ 984 h 9469"/>
              <a:gd name="connsiteX1" fmla="*/ 1909 w 10000"/>
              <a:gd name="connsiteY1" fmla="*/ 3754 h 9469"/>
              <a:gd name="connsiteX2" fmla="*/ 10000 w 10000"/>
              <a:gd name="connsiteY2" fmla="*/ 4541 h 9469"/>
              <a:gd name="connsiteX3" fmla="*/ 10000 w 10000"/>
              <a:gd name="connsiteY3" fmla="*/ 9469 h 9469"/>
              <a:gd name="connsiteX4" fmla="*/ 0 w 10000"/>
              <a:gd name="connsiteY4" fmla="*/ 9469 h 9469"/>
              <a:gd name="connsiteX5" fmla="*/ 0 w 10000"/>
              <a:gd name="connsiteY5" fmla="*/ 984 h 9469"/>
              <a:gd name="connsiteX0" fmla="*/ 0 w 10000"/>
              <a:gd name="connsiteY0" fmla="*/ 6 h 10238"/>
              <a:gd name="connsiteX1" fmla="*/ 1909 w 10000"/>
              <a:gd name="connsiteY1" fmla="*/ 4203 h 10238"/>
              <a:gd name="connsiteX2" fmla="*/ 10000 w 10000"/>
              <a:gd name="connsiteY2" fmla="*/ 5034 h 10238"/>
              <a:gd name="connsiteX3" fmla="*/ 10000 w 10000"/>
              <a:gd name="connsiteY3" fmla="*/ 10238 h 10238"/>
              <a:gd name="connsiteX4" fmla="*/ 0 w 10000"/>
              <a:gd name="connsiteY4" fmla="*/ 10238 h 10238"/>
              <a:gd name="connsiteX5" fmla="*/ 0 w 10000"/>
              <a:gd name="connsiteY5" fmla="*/ 6 h 10238"/>
              <a:gd name="connsiteX0" fmla="*/ 0 w 10000"/>
              <a:gd name="connsiteY0" fmla="*/ 0 h 10232"/>
              <a:gd name="connsiteX1" fmla="*/ 1909 w 10000"/>
              <a:gd name="connsiteY1" fmla="*/ 4197 h 10232"/>
              <a:gd name="connsiteX2" fmla="*/ 10000 w 10000"/>
              <a:gd name="connsiteY2" fmla="*/ 5028 h 10232"/>
              <a:gd name="connsiteX3" fmla="*/ 10000 w 10000"/>
              <a:gd name="connsiteY3" fmla="*/ 10232 h 10232"/>
              <a:gd name="connsiteX4" fmla="*/ 0 w 10000"/>
              <a:gd name="connsiteY4" fmla="*/ 10232 h 10232"/>
              <a:gd name="connsiteX5" fmla="*/ 0 w 10000"/>
              <a:gd name="connsiteY5" fmla="*/ 0 h 10232"/>
              <a:gd name="connsiteX0" fmla="*/ 0 w 10000"/>
              <a:gd name="connsiteY0" fmla="*/ 730 h 10962"/>
              <a:gd name="connsiteX1" fmla="*/ 1909 w 10000"/>
              <a:gd name="connsiteY1" fmla="*/ 4927 h 10962"/>
              <a:gd name="connsiteX2" fmla="*/ 6970 w 10000"/>
              <a:gd name="connsiteY2" fmla="*/ 2 h 10962"/>
              <a:gd name="connsiteX3" fmla="*/ 10000 w 10000"/>
              <a:gd name="connsiteY3" fmla="*/ 5758 h 10962"/>
              <a:gd name="connsiteX4" fmla="*/ 10000 w 10000"/>
              <a:gd name="connsiteY4" fmla="*/ 10962 h 10962"/>
              <a:gd name="connsiteX5" fmla="*/ 0 w 10000"/>
              <a:gd name="connsiteY5" fmla="*/ 10962 h 10962"/>
              <a:gd name="connsiteX6" fmla="*/ 0 w 10000"/>
              <a:gd name="connsiteY6" fmla="*/ 730 h 1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962">
                <a:moveTo>
                  <a:pt x="0" y="730"/>
                </a:moveTo>
                <a:cubicBezTo>
                  <a:pt x="520" y="3557"/>
                  <a:pt x="1146" y="4480"/>
                  <a:pt x="1909" y="4927"/>
                </a:cubicBezTo>
                <a:cubicBezTo>
                  <a:pt x="3073" y="4991"/>
                  <a:pt x="5622" y="-136"/>
                  <a:pt x="6970" y="2"/>
                </a:cubicBezTo>
                <a:cubicBezTo>
                  <a:pt x="8318" y="140"/>
                  <a:pt x="9497" y="4117"/>
                  <a:pt x="10000" y="5758"/>
                </a:cubicBezTo>
                <a:lnTo>
                  <a:pt x="10000" y="10962"/>
                </a:lnTo>
                <a:lnTo>
                  <a:pt x="0" y="10962"/>
                </a:lnTo>
                <a:lnTo>
                  <a:pt x="0" y="730"/>
                </a:lnTo>
                <a:close/>
              </a:path>
            </a:pathLst>
          </a:custGeom>
          <a:gradFill flip="none" rotWithShape="1">
            <a:gsLst>
              <a:gs pos="100000">
                <a:schemeClr val="tx2">
                  <a:lumMod val="75000"/>
                </a:schemeClr>
              </a:gs>
              <a:gs pos="55000">
                <a:schemeClr val="tx2">
                  <a:lumMod val="40000"/>
                  <a:lumOff val="60000"/>
                </a:schemeClr>
              </a:gs>
              <a:gs pos="20000">
                <a:srgbClr val="001D58">
                  <a:alpha val="88000"/>
                </a:srgbClr>
              </a:gs>
            </a:gsLst>
            <a:lin ang="10800000" scaled="1"/>
            <a:tileRect/>
          </a:gradFill>
          <a:ln>
            <a:noFill/>
          </a:ln>
          <a:effectLst>
            <a:innerShdw dist="508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468494" y="2875914"/>
            <a:ext cx="43323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cap="all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Fee reduction due to the increasingly competitive landscape accelerated further by regulation</a:t>
            </a:r>
            <a:endParaRPr lang="en-US" sz="2400" dirty="0">
              <a:solidFill>
                <a:srgbClr val="3299D6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369" y="5760681"/>
            <a:ext cx="1883542" cy="809534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68112" y="6441853"/>
            <a:ext cx="4055775" cy="217626"/>
          </a:xfrm>
          <a:prstGeom prst="rect">
            <a:avLst/>
          </a:prstGeom>
          <a:noFill/>
          <a:extLst/>
        </p:spPr>
        <p:txBody>
          <a:bodyPr wrap="square" lIns="90000" tIns="46800" rIns="90000" bIns="46800">
            <a:spAutoFit/>
          </a:bodyPr>
          <a:lstStyle>
            <a:lvl1pPr algn="ctr">
              <a:spcBef>
                <a:spcPct val="0"/>
              </a:spcBef>
              <a:buNone/>
              <a:defRPr lang="ko-KR" altLang="en-US" sz="4400" b="1" baseline="0" dirty="0">
                <a:solidFill>
                  <a:schemeClr val="bg1"/>
                </a:solidFill>
                <a:effectLst>
                  <a:outerShdw blurRad="12700" dist="25400" dir="5400000" algn="t" rotWithShape="0">
                    <a:prstClr val="black">
                      <a:alpha val="5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800" b="0" dirty="0">
                <a:solidFill>
                  <a:schemeClr val="tx1"/>
                </a:solidFill>
                <a:latin typeface="Arial Narrow" panose="020B0606020202030204" pitchFamily="34" charset="0"/>
                <a:ea typeface="Lato Light" charset="0"/>
                <a:cs typeface="Lato Light" charset="0"/>
              </a:rPr>
              <a:t> © 2016 S-Network Global Indexes, 267 Fifth Avenue, New York, NY 10016.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91342" y="940052"/>
            <a:ext cx="0" cy="530766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entagon 5"/>
          <p:cNvSpPr/>
          <p:nvPr/>
        </p:nvSpPr>
        <p:spPr>
          <a:xfrm>
            <a:off x="10583227" y="6354501"/>
            <a:ext cx="1273215" cy="304978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NEXT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2702" y="162045"/>
            <a:ext cx="8182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Open Sans"/>
                <a:ea typeface="Lato" charset="0"/>
                <a:cs typeface="Lato" charset="0"/>
              </a:rPr>
              <a:t>Fee Compression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468494" y="2904942"/>
            <a:ext cx="0" cy="1488277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665" y="2836149"/>
            <a:ext cx="1133475" cy="170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468494" y="1142424"/>
            <a:ext cx="35861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Note: </a:t>
            </a:r>
            <a:r>
              <a:rPr lang="en-US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Expense ratios are measured as asset-weighted averages. Data exclude mutual funds available as investment choices in variable annuities and mutual funds that invest primarily in other mutual funds.</a:t>
            </a:r>
            <a:br>
              <a:rPr lang="en-US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1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Sources: </a:t>
            </a:r>
            <a:r>
              <a:rPr lang="en-US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Investment Company Institute and </a:t>
            </a:r>
            <a:r>
              <a:rPr lang="en-US"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Lipper, via the Investment Company Institute’s 2016 Fact Book</a:t>
            </a:r>
            <a:endParaRPr lang="en-US"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7385391"/>
              </p:ext>
            </p:extLst>
          </p:nvPr>
        </p:nvGraphicFramePr>
        <p:xfrm>
          <a:off x="609713" y="940052"/>
          <a:ext cx="6676458" cy="4386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85388111"/>
      </p:ext>
    </p:extLst>
  </p:cSld>
  <p:clrMapOvr>
    <a:masterClrMapping/>
  </p:clrMapOvr>
  <p:transition spd="slow"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Manual Input 5"/>
          <p:cNvSpPr/>
          <p:nvPr/>
        </p:nvSpPr>
        <p:spPr>
          <a:xfrm rot="10800000" flipV="1">
            <a:off x="-3861" y="5441791"/>
            <a:ext cx="12192001" cy="144731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7 h 8007"/>
              <a:gd name="connsiteX1" fmla="*/ 2864 w 10000"/>
              <a:gd name="connsiteY1" fmla="*/ 2244 h 8007"/>
              <a:gd name="connsiteX2" fmla="*/ 10000 w 10000"/>
              <a:gd name="connsiteY2" fmla="*/ 4231 h 8007"/>
              <a:gd name="connsiteX3" fmla="*/ 10000 w 10000"/>
              <a:gd name="connsiteY3" fmla="*/ 8007 h 8007"/>
              <a:gd name="connsiteX4" fmla="*/ 0 w 10000"/>
              <a:gd name="connsiteY4" fmla="*/ 8007 h 8007"/>
              <a:gd name="connsiteX5" fmla="*/ 0 w 10000"/>
              <a:gd name="connsiteY5" fmla="*/ 7 h 8007"/>
              <a:gd name="connsiteX0" fmla="*/ 0 w 10000"/>
              <a:gd name="connsiteY0" fmla="*/ 9 h 10000"/>
              <a:gd name="connsiteX1" fmla="*/ 2864 w 10000"/>
              <a:gd name="connsiteY1" fmla="*/ 2803 h 10000"/>
              <a:gd name="connsiteX2" fmla="*/ 10000 w 10000"/>
              <a:gd name="connsiteY2" fmla="*/ 5284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 h 10000"/>
              <a:gd name="connsiteX0" fmla="*/ 0 w 10000"/>
              <a:gd name="connsiteY0" fmla="*/ 1450 h 9570"/>
              <a:gd name="connsiteX1" fmla="*/ 2864 w 10000"/>
              <a:gd name="connsiteY1" fmla="*/ 2373 h 9570"/>
              <a:gd name="connsiteX2" fmla="*/ 10000 w 10000"/>
              <a:gd name="connsiteY2" fmla="*/ 4854 h 9570"/>
              <a:gd name="connsiteX3" fmla="*/ 10000 w 10000"/>
              <a:gd name="connsiteY3" fmla="*/ 9570 h 9570"/>
              <a:gd name="connsiteX4" fmla="*/ 0 w 10000"/>
              <a:gd name="connsiteY4" fmla="*/ 9570 h 9570"/>
              <a:gd name="connsiteX5" fmla="*/ 0 w 10000"/>
              <a:gd name="connsiteY5" fmla="*/ 1450 h 9570"/>
              <a:gd name="connsiteX0" fmla="*/ 0 w 10000"/>
              <a:gd name="connsiteY0" fmla="*/ 984 h 9469"/>
              <a:gd name="connsiteX1" fmla="*/ 1909 w 10000"/>
              <a:gd name="connsiteY1" fmla="*/ 3754 h 9469"/>
              <a:gd name="connsiteX2" fmla="*/ 10000 w 10000"/>
              <a:gd name="connsiteY2" fmla="*/ 4541 h 9469"/>
              <a:gd name="connsiteX3" fmla="*/ 10000 w 10000"/>
              <a:gd name="connsiteY3" fmla="*/ 9469 h 9469"/>
              <a:gd name="connsiteX4" fmla="*/ 0 w 10000"/>
              <a:gd name="connsiteY4" fmla="*/ 9469 h 9469"/>
              <a:gd name="connsiteX5" fmla="*/ 0 w 10000"/>
              <a:gd name="connsiteY5" fmla="*/ 984 h 9469"/>
              <a:gd name="connsiteX0" fmla="*/ 0 w 10000"/>
              <a:gd name="connsiteY0" fmla="*/ 6 h 10238"/>
              <a:gd name="connsiteX1" fmla="*/ 1909 w 10000"/>
              <a:gd name="connsiteY1" fmla="*/ 4203 h 10238"/>
              <a:gd name="connsiteX2" fmla="*/ 10000 w 10000"/>
              <a:gd name="connsiteY2" fmla="*/ 5034 h 10238"/>
              <a:gd name="connsiteX3" fmla="*/ 10000 w 10000"/>
              <a:gd name="connsiteY3" fmla="*/ 10238 h 10238"/>
              <a:gd name="connsiteX4" fmla="*/ 0 w 10000"/>
              <a:gd name="connsiteY4" fmla="*/ 10238 h 10238"/>
              <a:gd name="connsiteX5" fmla="*/ 0 w 10000"/>
              <a:gd name="connsiteY5" fmla="*/ 6 h 10238"/>
              <a:gd name="connsiteX0" fmla="*/ 0 w 10000"/>
              <a:gd name="connsiteY0" fmla="*/ 0 h 10232"/>
              <a:gd name="connsiteX1" fmla="*/ 1909 w 10000"/>
              <a:gd name="connsiteY1" fmla="*/ 4197 h 10232"/>
              <a:gd name="connsiteX2" fmla="*/ 10000 w 10000"/>
              <a:gd name="connsiteY2" fmla="*/ 5028 h 10232"/>
              <a:gd name="connsiteX3" fmla="*/ 10000 w 10000"/>
              <a:gd name="connsiteY3" fmla="*/ 10232 h 10232"/>
              <a:gd name="connsiteX4" fmla="*/ 0 w 10000"/>
              <a:gd name="connsiteY4" fmla="*/ 10232 h 10232"/>
              <a:gd name="connsiteX5" fmla="*/ 0 w 10000"/>
              <a:gd name="connsiteY5" fmla="*/ 0 h 10232"/>
              <a:gd name="connsiteX0" fmla="*/ 0 w 10000"/>
              <a:gd name="connsiteY0" fmla="*/ 730 h 10962"/>
              <a:gd name="connsiteX1" fmla="*/ 1909 w 10000"/>
              <a:gd name="connsiteY1" fmla="*/ 4927 h 10962"/>
              <a:gd name="connsiteX2" fmla="*/ 6970 w 10000"/>
              <a:gd name="connsiteY2" fmla="*/ 2 h 10962"/>
              <a:gd name="connsiteX3" fmla="*/ 10000 w 10000"/>
              <a:gd name="connsiteY3" fmla="*/ 5758 h 10962"/>
              <a:gd name="connsiteX4" fmla="*/ 10000 w 10000"/>
              <a:gd name="connsiteY4" fmla="*/ 10962 h 10962"/>
              <a:gd name="connsiteX5" fmla="*/ 0 w 10000"/>
              <a:gd name="connsiteY5" fmla="*/ 10962 h 10962"/>
              <a:gd name="connsiteX6" fmla="*/ 0 w 10000"/>
              <a:gd name="connsiteY6" fmla="*/ 730 h 1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962">
                <a:moveTo>
                  <a:pt x="0" y="730"/>
                </a:moveTo>
                <a:cubicBezTo>
                  <a:pt x="520" y="3557"/>
                  <a:pt x="1146" y="4480"/>
                  <a:pt x="1909" y="4927"/>
                </a:cubicBezTo>
                <a:cubicBezTo>
                  <a:pt x="3073" y="4991"/>
                  <a:pt x="5622" y="-136"/>
                  <a:pt x="6970" y="2"/>
                </a:cubicBezTo>
                <a:cubicBezTo>
                  <a:pt x="8318" y="140"/>
                  <a:pt x="9497" y="4117"/>
                  <a:pt x="10000" y="5758"/>
                </a:cubicBezTo>
                <a:lnTo>
                  <a:pt x="10000" y="10962"/>
                </a:lnTo>
                <a:lnTo>
                  <a:pt x="0" y="10962"/>
                </a:lnTo>
                <a:lnTo>
                  <a:pt x="0" y="730"/>
                </a:lnTo>
                <a:close/>
              </a:path>
            </a:pathLst>
          </a:custGeom>
          <a:gradFill flip="none" rotWithShape="1">
            <a:gsLst>
              <a:gs pos="100000">
                <a:schemeClr val="tx2">
                  <a:lumMod val="75000"/>
                </a:schemeClr>
              </a:gs>
              <a:gs pos="55000">
                <a:schemeClr val="tx2">
                  <a:lumMod val="40000"/>
                  <a:lumOff val="60000"/>
                </a:schemeClr>
              </a:gs>
              <a:gs pos="20000">
                <a:srgbClr val="001D58">
                  <a:alpha val="88000"/>
                </a:srgbClr>
              </a:gs>
            </a:gsLst>
            <a:lin ang="10800000" scaled="1"/>
            <a:tileRect/>
          </a:gradFill>
          <a:ln>
            <a:noFill/>
          </a:ln>
          <a:effectLst>
            <a:innerShdw dist="508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468495" y="2875914"/>
            <a:ext cx="3997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cap="all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INDEX FUNDS HAVE MORE THAN DOUBLED THEIR MARKET SHARE OF EQUITY MUTUAL FUNDS SINCE 2000</a:t>
            </a:r>
            <a:endParaRPr lang="en-US" sz="2400" dirty="0">
              <a:solidFill>
                <a:srgbClr val="3299D6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369" y="5760681"/>
            <a:ext cx="1883542" cy="809534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68112" y="6441853"/>
            <a:ext cx="4055775" cy="217626"/>
          </a:xfrm>
          <a:prstGeom prst="rect">
            <a:avLst/>
          </a:prstGeom>
          <a:noFill/>
          <a:extLst/>
        </p:spPr>
        <p:txBody>
          <a:bodyPr wrap="square" lIns="90000" tIns="46800" rIns="90000" bIns="46800">
            <a:spAutoFit/>
          </a:bodyPr>
          <a:lstStyle>
            <a:lvl1pPr algn="ctr">
              <a:spcBef>
                <a:spcPct val="0"/>
              </a:spcBef>
              <a:buNone/>
              <a:defRPr lang="ko-KR" altLang="en-US" sz="4400" b="1" baseline="0" dirty="0">
                <a:solidFill>
                  <a:schemeClr val="bg1"/>
                </a:solidFill>
                <a:effectLst>
                  <a:outerShdw blurRad="12700" dist="25400" dir="5400000" algn="t" rotWithShape="0">
                    <a:prstClr val="black">
                      <a:alpha val="5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800" b="0" dirty="0">
                <a:solidFill>
                  <a:schemeClr val="tx1"/>
                </a:solidFill>
                <a:latin typeface="Arial Narrow" panose="020B0606020202030204" pitchFamily="34" charset="0"/>
                <a:ea typeface="Lato Light" charset="0"/>
                <a:cs typeface="Lato Light" charset="0"/>
              </a:rPr>
              <a:t> © 2016 S-Network Global Indexes, 267 Fifth Avenue, New York, NY 10016.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91342" y="940052"/>
            <a:ext cx="0" cy="530766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entagon 5"/>
          <p:cNvSpPr/>
          <p:nvPr/>
        </p:nvSpPr>
        <p:spPr>
          <a:xfrm>
            <a:off x="10583227" y="6354501"/>
            <a:ext cx="1273215" cy="304978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NEXT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2702" y="162045"/>
            <a:ext cx="8182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Open Sans"/>
                <a:ea typeface="Lato" charset="0"/>
                <a:cs typeface="Lato" charset="0"/>
              </a:rPr>
              <a:t>The Rise of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Open Sans"/>
                <a:ea typeface="Lato" charset="0"/>
                <a:cs typeface="Lato" charset="0"/>
              </a:rPr>
              <a:t>Indexed Asset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Open Sans"/>
                <a:ea typeface="Lato" charset="0"/>
                <a:cs typeface="Lato" charset="0"/>
              </a:rPr>
              <a:t>Management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Open Sans"/>
              <a:ea typeface="Lato" charset="0"/>
              <a:cs typeface="Lato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468494" y="2919456"/>
            <a:ext cx="1" cy="1488277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2837" y="2807462"/>
            <a:ext cx="1133475" cy="170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468494" y="1142424"/>
            <a:ext cx="35861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Investment Company Institute’s 2016 Fact Book</a:t>
            </a:r>
            <a:endParaRPr lang="en-US"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451819"/>
              </p:ext>
            </p:extLst>
          </p:nvPr>
        </p:nvGraphicFramePr>
        <p:xfrm>
          <a:off x="606765" y="940052"/>
          <a:ext cx="6693921" cy="4328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5384941"/>
      </p:ext>
    </p:extLst>
  </p:cSld>
  <p:clrMapOvr>
    <a:masterClrMapping/>
  </p:clrMapOvr>
  <p:transition spd="slow"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Manual Input 5"/>
          <p:cNvSpPr/>
          <p:nvPr/>
        </p:nvSpPr>
        <p:spPr>
          <a:xfrm rot="10800000" flipV="1">
            <a:off x="-3861" y="5441791"/>
            <a:ext cx="12192001" cy="144731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7 h 8007"/>
              <a:gd name="connsiteX1" fmla="*/ 2864 w 10000"/>
              <a:gd name="connsiteY1" fmla="*/ 2244 h 8007"/>
              <a:gd name="connsiteX2" fmla="*/ 10000 w 10000"/>
              <a:gd name="connsiteY2" fmla="*/ 4231 h 8007"/>
              <a:gd name="connsiteX3" fmla="*/ 10000 w 10000"/>
              <a:gd name="connsiteY3" fmla="*/ 8007 h 8007"/>
              <a:gd name="connsiteX4" fmla="*/ 0 w 10000"/>
              <a:gd name="connsiteY4" fmla="*/ 8007 h 8007"/>
              <a:gd name="connsiteX5" fmla="*/ 0 w 10000"/>
              <a:gd name="connsiteY5" fmla="*/ 7 h 8007"/>
              <a:gd name="connsiteX0" fmla="*/ 0 w 10000"/>
              <a:gd name="connsiteY0" fmla="*/ 9 h 10000"/>
              <a:gd name="connsiteX1" fmla="*/ 2864 w 10000"/>
              <a:gd name="connsiteY1" fmla="*/ 2803 h 10000"/>
              <a:gd name="connsiteX2" fmla="*/ 10000 w 10000"/>
              <a:gd name="connsiteY2" fmla="*/ 5284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 h 10000"/>
              <a:gd name="connsiteX0" fmla="*/ 0 w 10000"/>
              <a:gd name="connsiteY0" fmla="*/ 1450 h 9570"/>
              <a:gd name="connsiteX1" fmla="*/ 2864 w 10000"/>
              <a:gd name="connsiteY1" fmla="*/ 2373 h 9570"/>
              <a:gd name="connsiteX2" fmla="*/ 10000 w 10000"/>
              <a:gd name="connsiteY2" fmla="*/ 4854 h 9570"/>
              <a:gd name="connsiteX3" fmla="*/ 10000 w 10000"/>
              <a:gd name="connsiteY3" fmla="*/ 9570 h 9570"/>
              <a:gd name="connsiteX4" fmla="*/ 0 w 10000"/>
              <a:gd name="connsiteY4" fmla="*/ 9570 h 9570"/>
              <a:gd name="connsiteX5" fmla="*/ 0 w 10000"/>
              <a:gd name="connsiteY5" fmla="*/ 1450 h 9570"/>
              <a:gd name="connsiteX0" fmla="*/ 0 w 10000"/>
              <a:gd name="connsiteY0" fmla="*/ 984 h 9469"/>
              <a:gd name="connsiteX1" fmla="*/ 1909 w 10000"/>
              <a:gd name="connsiteY1" fmla="*/ 3754 h 9469"/>
              <a:gd name="connsiteX2" fmla="*/ 10000 w 10000"/>
              <a:gd name="connsiteY2" fmla="*/ 4541 h 9469"/>
              <a:gd name="connsiteX3" fmla="*/ 10000 w 10000"/>
              <a:gd name="connsiteY3" fmla="*/ 9469 h 9469"/>
              <a:gd name="connsiteX4" fmla="*/ 0 w 10000"/>
              <a:gd name="connsiteY4" fmla="*/ 9469 h 9469"/>
              <a:gd name="connsiteX5" fmla="*/ 0 w 10000"/>
              <a:gd name="connsiteY5" fmla="*/ 984 h 9469"/>
              <a:gd name="connsiteX0" fmla="*/ 0 w 10000"/>
              <a:gd name="connsiteY0" fmla="*/ 6 h 10238"/>
              <a:gd name="connsiteX1" fmla="*/ 1909 w 10000"/>
              <a:gd name="connsiteY1" fmla="*/ 4203 h 10238"/>
              <a:gd name="connsiteX2" fmla="*/ 10000 w 10000"/>
              <a:gd name="connsiteY2" fmla="*/ 5034 h 10238"/>
              <a:gd name="connsiteX3" fmla="*/ 10000 w 10000"/>
              <a:gd name="connsiteY3" fmla="*/ 10238 h 10238"/>
              <a:gd name="connsiteX4" fmla="*/ 0 w 10000"/>
              <a:gd name="connsiteY4" fmla="*/ 10238 h 10238"/>
              <a:gd name="connsiteX5" fmla="*/ 0 w 10000"/>
              <a:gd name="connsiteY5" fmla="*/ 6 h 10238"/>
              <a:gd name="connsiteX0" fmla="*/ 0 w 10000"/>
              <a:gd name="connsiteY0" fmla="*/ 0 h 10232"/>
              <a:gd name="connsiteX1" fmla="*/ 1909 w 10000"/>
              <a:gd name="connsiteY1" fmla="*/ 4197 h 10232"/>
              <a:gd name="connsiteX2" fmla="*/ 10000 w 10000"/>
              <a:gd name="connsiteY2" fmla="*/ 5028 h 10232"/>
              <a:gd name="connsiteX3" fmla="*/ 10000 w 10000"/>
              <a:gd name="connsiteY3" fmla="*/ 10232 h 10232"/>
              <a:gd name="connsiteX4" fmla="*/ 0 w 10000"/>
              <a:gd name="connsiteY4" fmla="*/ 10232 h 10232"/>
              <a:gd name="connsiteX5" fmla="*/ 0 w 10000"/>
              <a:gd name="connsiteY5" fmla="*/ 0 h 10232"/>
              <a:gd name="connsiteX0" fmla="*/ 0 w 10000"/>
              <a:gd name="connsiteY0" fmla="*/ 730 h 10962"/>
              <a:gd name="connsiteX1" fmla="*/ 1909 w 10000"/>
              <a:gd name="connsiteY1" fmla="*/ 4927 h 10962"/>
              <a:gd name="connsiteX2" fmla="*/ 6970 w 10000"/>
              <a:gd name="connsiteY2" fmla="*/ 2 h 10962"/>
              <a:gd name="connsiteX3" fmla="*/ 10000 w 10000"/>
              <a:gd name="connsiteY3" fmla="*/ 5758 h 10962"/>
              <a:gd name="connsiteX4" fmla="*/ 10000 w 10000"/>
              <a:gd name="connsiteY4" fmla="*/ 10962 h 10962"/>
              <a:gd name="connsiteX5" fmla="*/ 0 w 10000"/>
              <a:gd name="connsiteY5" fmla="*/ 10962 h 10962"/>
              <a:gd name="connsiteX6" fmla="*/ 0 w 10000"/>
              <a:gd name="connsiteY6" fmla="*/ 730 h 1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962">
                <a:moveTo>
                  <a:pt x="0" y="730"/>
                </a:moveTo>
                <a:cubicBezTo>
                  <a:pt x="520" y="3557"/>
                  <a:pt x="1146" y="4480"/>
                  <a:pt x="1909" y="4927"/>
                </a:cubicBezTo>
                <a:cubicBezTo>
                  <a:pt x="3073" y="4991"/>
                  <a:pt x="5622" y="-136"/>
                  <a:pt x="6970" y="2"/>
                </a:cubicBezTo>
                <a:cubicBezTo>
                  <a:pt x="8318" y="140"/>
                  <a:pt x="9497" y="4117"/>
                  <a:pt x="10000" y="5758"/>
                </a:cubicBezTo>
                <a:lnTo>
                  <a:pt x="10000" y="10962"/>
                </a:lnTo>
                <a:lnTo>
                  <a:pt x="0" y="10962"/>
                </a:lnTo>
                <a:lnTo>
                  <a:pt x="0" y="730"/>
                </a:lnTo>
                <a:close/>
              </a:path>
            </a:pathLst>
          </a:custGeom>
          <a:gradFill flip="none" rotWithShape="1">
            <a:gsLst>
              <a:gs pos="100000">
                <a:schemeClr val="tx2">
                  <a:lumMod val="75000"/>
                </a:schemeClr>
              </a:gs>
              <a:gs pos="55000">
                <a:schemeClr val="tx2">
                  <a:lumMod val="40000"/>
                  <a:lumOff val="60000"/>
                </a:schemeClr>
              </a:gs>
              <a:gs pos="20000">
                <a:srgbClr val="001D58">
                  <a:alpha val="88000"/>
                </a:srgbClr>
              </a:gs>
            </a:gsLst>
            <a:lin ang="10800000" scaled="1"/>
            <a:tileRect/>
          </a:gradFill>
          <a:ln>
            <a:noFill/>
          </a:ln>
          <a:effectLst>
            <a:innerShdw dist="508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369" y="5760681"/>
            <a:ext cx="1883542" cy="809534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68112" y="6441853"/>
            <a:ext cx="4055775" cy="217626"/>
          </a:xfrm>
          <a:prstGeom prst="rect">
            <a:avLst/>
          </a:prstGeom>
          <a:noFill/>
          <a:extLst/>
        </p:spPr>
        <p:txBody>
          <a:bodyPr wrap="square" lIns="90000" tIns="46800" rIns="90000" bIns="46800">
            <a:spAutoFit/>
          </a:bodyPr>
          <a:lstStyle>
            <a:lvl1pPr algn="ctr">
              <a:spcBef>
                <a:spcPct val="0"/>
              </a:spcBef>
              <a:buNone/>
              <a:defRPr lang="ko-KR" altLang="en-US" sz="4400" b="1" baseline="0" dirty="0">
                <a:solidFill>
                  <a:schemeClr val="bg1"/>
                </a:solidFill>
                <a:effectLst>
                  <a:outerShdw blurRad="12700" dist="25400" dir="5400000" algn="t" rotWithShape="0">
                    <a:prstClr val="black">
                      <a:alpha val="5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800" b="0" dirty="0">
                <a:solidFill>
                  <a:schemeClr val="tx1"/>
                </a:solidFill>
                <a:latin typeface="Arial Narrow" panose="020B0606020202030204" pitchFamily="34" charset="0"/>
                <a:ea typeface="Lato Light" charset="0"/>
                <a:cs typeface="Lato Light" charset="0"/>
              </a:rPr>
              <a:t> © 2016 S-Network Global Indexes, 267 Fifth Avenue, New York, NY 10016. </a:t>
            </a:r>
          </a:p>
        </p:txBody>
      </p:sp>
      <p:sp>
        <p:nvSpPr>
          <p:cNvPr id="6" name="Pentagon 5"/>
          <p:cNvSpPr/>
          <p:nvPr/>
        </p:nvSpPr>
        <p:spPr>
          <a:xfrm>
            <a:off x="10583227" y="6354501"/>
            <a:ext cx="1273215" cy="304978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NEXT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2702" y="162045"/>
            <a:ext cx="8182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Open Sans"/>
                <a:ea typeface="Lato" charset="0"/>
                <a:cs typeface="Lato" charset="0"/>
              </a:rPr>
              <a:t>The Evolution of Indexing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35380783"/>
              </p:ext>
            </p:extLst>
          </p:nvPr>
        </p:nvGraphicFramePr>
        <p:xfrm>
          <a:off x="370390" y="1190172"/>
          <a:ext cx="11486052" cy="3972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6849769"/>
      </p:ext>
    </p:extLst>
  </p:cSld>
  <p:clrMapOvr>
    <a:masterClrMapping/>
  </p:clrMapOvr>
  <p:transition spd="slow">
    <p:strip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Manual Input 5"/>
          <p:cNvSpPr/>
          <p:nvPr/>
        </p:nvSpPr>
        <p:spPr>
          <a:xfrm rot="10800000" flipV="1">
            <a:off x="-3861" y="5441791"/>
            <a:ext cx="12192001" cy="144731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7 h 8007"/>
              <a:gd name="connsiteX1" fmla="*/ 2864 w 10000"/>
              <a:gd name="connsiteY1" fmla="*/ 2244 h 8007"/>
              <a:gd name="connsiteX2" fmla="*/ 10000 w 10000"/>
              <a:gd name="connsiteY2" fmla="*/ 4231 h 8007"/>
              <a:gd name="connsiteX3" fmla="*/ 10000 w 10000"/>
              <a:gd name="connsiteY3" fmla="*/ 8007 h 8007"/>
              <a:gd name="connsiteX4" fmla="*/ 0 w 10000"/>
              <a:gd name="connsiteY4" fmla="*/ 8007 h 8007"/>
              <a:gd name="connsiteX5" fmla="*/ 0 w 10000"/>
              <a:gd name="connsiteY5" fmla="*/ 7 h 8007"/>
              <a:gd name="connsiteX0" fmla="*/ 0 w 10000"/>
              <a:gd name="connsiteY0" fmla="*/ 9 h 10000"/>
              <a:gd name="connsiteX1" fmla="*/ 2864 w 10000"/>
              <a:gd name="connsiteY1" fmla="*/ 2803 h 10000"/>
              <a:gd name="connsiteX2" fmla="*/ 10000 w 10000"/>
              <a:gd name="connsiteY2" fmla="*/ 5284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 h 10000"/>
              <a:gd name="connsiteX0" fmla="*/ 0 w 10000"/>
              <a:gd name="connsiteY0" fmla="*/ 1450 h 9570"/>
              <a:gd name="connsiteX1" fmla="*/ 2864 w 10000"/>
              <a:gd name="connsiteY1" fmla="*/ 2373 h 9570"/>
              <a:gd name="connsiteX2" fmla="*/ 10000 w 10000"/>
              <a:gd name="connsiteY2" fmla="*/ 4854 h 9570"/>
              <a:gd name="connsiteX3" fmla="*/ 10000 w 10000"/>
              <a:gd name="connsiteY3" fmla="*/ 9570 h 9570"/>
              <a:gd name="connsiteX4" fmla="*/ 0 w 10000"/>
              <a:gd name="connsiteY4" fmla="*/ 9570 h 9570"/>
              <a:gd name="connsiteX5" fmla="*/ 0 w 10000"/>
              <a:gd name="connsiteY5" fmla="*/ 1450 h 9570"/>
              <a:gd name="connsiteX0" fmla="*/ 0 w 10000"/>
              <a:gd name="connsiteY0" fmla="*/ 984 h 9469"/>
              <a:gd name="connsiteX1" fmla="*/ 1909 w 10000"/>
              <a:gd name="connsiteY1" fmla="*/ 3754 h 9469"/>
              <a:gd name="connsiteX2" fmla="*/ 10000 w 10000"/>
              <a:gd name="connsiteY2" fmla="*/ 4541 h 9469"/>
              <a:gd name="connsiteX3" fmla="*/ 10000 w 10000"/>
              <a:gd name="connsiteY3" fmla="*/ 9469 h 9469"/>
              <a:gd name="connsiteX4" fmla="*/ 0 w 10000"/>
              <a:gd name="connsiteY4" fmla="*/ 9469 h 9469"/>
              <a:gd name="connsiteX5" fmla="*/ 0 w 10000"/>
              <a:gd name="connsiteY5" fmla="*/ 984 h 9469"/>
              <a:gd name="connsiteX0" fmla="*/ 0 w 10000"/>
              <a:gd name="connsiteY0" fmla="*/ 6 h 10238"/>
              <a:gd name="connsiteX1" fmla="*/ 1909 w 10000"/>
              <a:gd name="connsiteY1" fmla="*/ 4203 h 10238"/>
              <a:gd name="connsiteX2" fmla="*/ 10000 w 10000"/>
              <a:gd name="connsiteY2" fmla="*/ 5034 h 10238"/>
              <a:gd name="connsiteX3" fmla="*/ 10000 w 10000"/>
              <a:gd name="connsiteY3" fmla="*/ 10238 h 10238"/>
              <a:gd name="connsiteX4" fmla="*/ 0 w 10000"/>
              <a:gd name="connsiteY4" fmla="*/ 10238 h 10238"/>
              <a:gd name="connsiteX5" fmla="*/ 0 w 10000"/>
              <a:gd name="connsiteY5" fmla="*/ 6 h 10238"/>
              <a:gd name="connsiteX0" fmla="*/ 0 w 10000"/>
              <a:gd name="connsiteY0" fmla="*/ 0 h 10232"/>
              <a:gd name="connsiteX1" fmla="*/ 1909 w 10000"/>
              <a:gd name="connsiteY1" fmla="*/ 4197 h 10232"/>
              <a:gd name="connsiteX2" fmla="*/ 10000 w 10000"/>
              <a:gd name="connsiteY2" fmla="*/ 5028 h 10232"/>
              <a:gd name="connsiteX3" fmla="*/ 10000 w 10000"/>
              <a:gd name="connsiteY3" fmla="*/ 10232 h 10232"/>
              <a:gd name="connsiteX4" fmla="*/ 0 w 10000"/>
              <a:gd name="connsiteY4" fmla="*/ 10232 h 10232"/>
              <a:gd name="connsiteX5" fmla="*/ 0 w 10000"/>
              <a:gd name="connsiteY5" fmla="*/ 0 h 10232"/>
              <a:gd name="connsiteX0" fmla="*/ 0 w 10000"/>
              <a:gd name="connsiteY0" fmla="*/ 730 h 10962"/>
              <a:gd name="connsiteX1" fmla="*/ 1909 w 10000"/>
              <a:gd name="connsiteY1" fmla="*/ 4927 h 10962"/>
              <a:gd name="connsiteX2" fmla="*/ 6970 w 10000"/>
              <a:gd name="connsiteY2" fmla="*/ 2 h 10962"/>
              <a:gd name="connsiteX3" fmla="*/ 10000 w 10000"/>
              <a:gd name="connsiteY3" fmla="*/ 5758 h 10962"/>
              <a:gd name="connsiteX4" fmla="*/ 10000 w 10000"/>
              <a:gd name="connsiteY4" fmla="*/ 10962 h 10962"/>
              <a:gd name="connsiteX5" fmla="*/ 0 w 10000"/>
              <a:gd name="connsiteY5" fmla="*/ 10962 h 10962"/>
              <a:gd name="connsiteX6" fmla="*/ 0 w 10000"/>
              <a:gd name="connsiteY6" fmla="*/ 730 h 1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962">
                <a:moveTo>
                  <a:pt x="0" y="730"/>
                </a:moveTo>
                <a:cubicBezTo>
                  <a:pt x="520" y="3557"/>
                  <a:pt x="1146" y="4480"/>
                  <a:pt x="1909" y="4927"/>
                </a:cubicBezTo>
                <a:cubicBezTo>
                  <a:pt x="3073" y="4991"/>
                  <a:pt x="5622" y="-136"/>
                  <a:pt x="6970" y="2"/>
                </a:cubicBezTo>
                <a:cubicBezTo>
                  <a:pt x="8318" y="140"/>
                  <a:pt x="9497" y="4117"/>
                  <a:pt x="10000" y="5758"/>
                </a:cubicBezTo>
                <a:lnTo>
                  <a:pt x="10000" y="10962"/>
                </a:lnTo>
                <a:lnTo>
                  <a:pt x="0" y="10962"/>
                </a:lnTo>
                <a:lnTo>
                  <a:pt x="0" y="730"/>
                </a:lnTo>
                <a:close/>
              </a:path>
            </a:pathLst>
          </a:custGeom>
          <a:gradFill flip="none" rotWithShape="1">
            <a:gsLst>
              <a:gs pos="100000">
                <a:schemeClr val="tx2">
                  <a:lumMod val="75000"/>
                </a:schemeClr>
              </a:gs>
              <a:gs pos="55000">
                <a:schemeClr val="tx2">
                  <a:lumMod val="40000"/>
                  <a:lumOff val="60000"/>
                </a:schemeClr>
              </a:gs>
              <a:gs pos="20000">
                <a:srgbClr val="001D58">
                  <a:alpha val="88000"/>
                </a:srgbClr>
              </a:gs>
            </a:gsLst>
            <a:lin ang="10800000" scaled="1"/>
            <a:tileRect/>
          </a:gradFill>
          <a:ln>
            <a:noFill/>
          </a:ln>
          <a:effectLst>
            <a:innerShdw dist="508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0376" y="833646"/>
            <a:ext cx="6310814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latin typeface="Open Sans"/>
                <a:ea typeface="Lato" charset="0"/>
                <a:cs typeface="Lato" charset="0"/>
              </a:rPr>
              <a:t>Clean Indexes Provide for Clean Back-Testing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100% Rules-Based and Replicable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All Data Cleansed Based on Multiple Inputs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Screened for Liquidity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Free from Look-Ahead Bias 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Daily Constituents and Securities Identifiers Available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800" dirty="0">
              <a:latin typeface="Arial" panose="020B0604020202020204" pitchFamily="34" charset="0"/>
              <a:ea typeface="Lato Light" charset="0"/>
              <a:cs typeface="Arial" panose="020B0604020202020204" pitchFamily="34" charset="0"/>
            </a:endParaRPr>
          </a:p>
          <a:p>
            <a:pPr marL="0" lvl="1">
              <a:spcAft>
                <a:spcPts val="600"/>
              </a:spcAft>
              <a:buClr>
                <a:schemeClr val="accent1">
                  <a:lumMod val="50000"/>
                </a:schemeClr>
              </a:buClr>
            </a:pPr>
            <a:r>
              <a:rPr lang="en-US" sz="2200" dirty="0">
                <a:latin typeface="Open Sans"/>
                <a:ea typeface="Lato" charset="0"/>
                <a:cs typeface="Lato" charset="0"/>
              </a:rPr>
              <a:t>Easily Customizable to Screens and Overlays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Comparable Methodologies for Size, Regions, Sectors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Rules-Based Buffers to Reduce Turnover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Comprehensive Statistical Data 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Clear Sector, Country, Industry, Region, and Style Identification Available</a:t>
            </a: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Data Rich: Full time series of fundamental data</a:t>
            </a:r>
          </a:p>
          <a:p>
            <a:pPr lvl="1">
              <a:spcAft>
                <a:spcPts val="600"/>
              </a:spcAft>
              <a:buClr>
                <a:schemeClr val="accent1">
                  <a:lumMod val="50000"/>
                </a:schemeClr>
              </a:buClr>
            </a:pPr>
            <a:endParaRPr lang="en-US" sz="1600" dirty="0">
              <a:latin typeface="Arial" panose="020B0604020202020204" pitchFamily="34" charset="0"/>
              <a:ea typeface="Lato Light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1600" dirty="0">
              <a:latin typeface="Arial" panose="020B0604020202020204" pitchFamily="34" charset="0"/>
              <a:ea typeface="Lato Light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1600" dirty="0">
              <a:latin typeface="Arial" panose="020B0604020202020204" pitchFamily="34" charset="0"/>
              <a:ea typeface="Lato Light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68494" y="2875914"/>
            <a:ext cx="43323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Lato" charset="0"/>
                <a:cs typeface="Lato" charset="0"/>
              </a:rPr>
              <a:t>THE S-NETWORK BENCHMARK FAMILY SATISFIES THE HIGHEST STANDARDS OF STATISTICAL RIGOR. 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endParaRPr lang="en-US" sz="2400" dirty="0">
              <a:solidFill>
                <a:srgbClr val="3299D6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369" y="5760681"/>
            <a:ext cx="1883542" cy="809534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68112" y="6441853"/>
            <a:ext cx="4055775" cy="217626"/>
          </a:xfrm>
          <a:prstGeom prst="rect">
            <a:avLst/>
          </a:prstGeom>
          <a:noFill/>
          <a:extLst/>
        </p:spPr>
        <p:txBody>
          <a:bodyPr wrap="square" lIns="90000" tIns="46800" rIns="90000" bIns="46800">
            <a:spAutoFit/>
          </a:bodyPr>
          <a:lstStyle>
            <a:lvl1pPr algn="ctr">
              <a:spcBef>
                <a:spcPct val="0"/>
              </a:spcBef>
              <a:buNone/>
              <a:defRPr lang="ko-KR" altLang="en-US" sz="4400" b="1" baseline="0" dirty="0">
                <a:solidFill>
                  <a:schemeClr val="bg1"/>
                </a:solidFill>
                <a:effectLst>
                  <a:outerShdw blurRad="12700" dist="25400" dir="5400000" algn="t" rotWithShape="0">
                    <a:prstClr val="black">
                      <a:alpha val="5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800" b="0" dirty="0">
                <a:solidFill>
                  <a:schemeClr val="tx1"/>
                </a:solidFill>
                <a:latin typeface="Arial Narrow" panose="020B0606020202030204" pitchFamily="34" charset="0"/>
                <a:ea typeface="Lato Light" charset="0"/>
                <a:cs typeface="Lato Light" charset="0"/>
              </a:rPr>
              <a:t> © 2016 S-Network Global Indexes, 267 Fifth Avenue, New York, NY 10016.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91342" y="940052"/>
            <a:ext cx="0" cy="530766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entagon 5"/>
          <p:cNvSpPr/>
          <p:nvPr/>
        </p:nvSpPr>
        <p:spPr>
          <a:xfrm>
            <a:off x="10583227" y="6354501"/>
            <a:ext cx="1273215" cy="304978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NEXT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0018" y="162044"/>
            <a:ext cx="9231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Open Sans"/>
                <a:ea typeface="Lato" charset="0"/>
                <a:cs typeface="Lato" charset="0"/>
              </a:rPr>
              <a:t>A Firm Foundation: Starting With The Best Tool Set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468494" y="2922214"/>
            <a:ext cx="0" cy="1488277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665" y="2836149"/>
            <a:ext cx="1133475" cy="170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92448"/>
      </p:ext>
    </p:extLst>
  </p:cSld>
  <p:clrMapOvr>
    <a:masterClrMapping/>
  </p:clrMapOvr>
  <p:transition spd="slow">
    <p:strip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Manual Input 5"/>
          <p:cNvSpPr/>
          <p:nvPr/>
        </p:nvSpPr>
        <p:spPr>
          <a:xfrm rot="10800000" flipV="1">
            <a:off x="-3861" y="5441791"/>
            <a:ext cx="12192001" cy="144731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2864 w 10000"/>
              <a:gd name="connsiteY1" fmla="*/ 4237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7 h 8007"/>
              <a:gd name="connsiteX1" fmla="*/ 2864 w 10000"/>
              <a:gd name="connsiteY1" fmla="*/ 2244 h 8007"/>
              <a:gd name="connsiteX2" fmla="*/ 10000 w 10000"/>
              <a:gd name="connsiteY2" fmla="*/ 4231 h 8007"/>
              <a:gd name="connsiteX3" fmla="*/ 10000 w 10000"/>
              <a:gd name="connsiteY3" fmla="*/ 8007 h 8007"/>
              <a:gd name="connsiteX4" fmla="*/ 0 w 10000"/>
              <a:gd name="connsiteY4" fmla="*/ 8007 h 8007"/>
              <a:gd name="connsiteX5" fmla="*/ 0 w 10000"/>
              <a:gd name="connsiteY5" fmla="*/ 7 h 8007"/>
              <a:gd name="connsiteX0" fmla="*/ 0 w 10000"/>
              <a:gd name="connsiteY0" fmla="*/ 9 h 10000"/>
              <a:gd name="connsiteX1" fmla="*/ 2864 w 10000"/>
              <a:gd name="connsiteY1" fmla="*/ 2803 h 10000"/>
              <a:gd name="connsiteX2" fmla="*/ 10000 w 10000"/>
              <a:gd name="connsiteY2" fmla="*/ 5284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9 h 10000"/>
              <a:gd name="connsiteX0" fmla="*/ 0 w 10000"/>
              <a:gd name="connsiteY0" fmla="*/ 1450 h 9570"/>
              <a:gd name="connsiteX1" fmla="*/ 2864 w 10000"/>
              <a:gd name="connsiteY1" fmla="*/ 2373 h 9570"/>
              <a:gd name="connsiteX2" fmla="*/ 10000 w 10000"/>
              <a:gd name="connsiteY2" fmla="*/ 4854 h 9570"/>
              <a:gd name="connsiteX3" fmla="*/ 10000 w 10000"/>
              <a:gd name="connsiteY3" fmla="*/ 9570 h 9570"/>
              <a:gd name="connsiteX4" fmla="*/ 0 w 10000"/>
              <a:gd name="connsiteY4" fmla="*/ 9570 h 9570"/>
              <a:gd name="connsiteX5" fmla="*/ 0 w 10000"/>
              <a:gd name="connsiteY5" fmla="*/ 1450 h 9570"/>
              <a:gd name="connsiteX0" fmla="*/ 0 w 10000"/>
              <a:gd name="connsiteY0" fmla="*/ 984 h 9469"/>
              <a:gd name="connsiteX1" fmla="*/ 1909 w 10000"/>
              <a:gd name="connsiteY1" fmla="*/ 3754 h 9469"/>
              <a:gd name="connsiteX2" fmla="*/ 10000 w 10000"/>
              <a:gd name="connsiteY2" fmla="*/ 4541 h 9469"/>
              <a:gd name="connsiteX3" fmla="*/ 10000 w 10000"/>
              <a:gd name="connsiteY3" fmla="*/ 9469 h 9469"/>
              <a:gd name="connsiteX4" fmla="*/ 0 w 10000"/>
              <a:gd name="connsiteY4" fmla="*/ 9469 h 9469"/>
              <a:gd name="connsiteX5" fmla="*/ 0 w 10000"/>
              <a:gd name="connsiteY5" fmla="*/ 984 h 9469"/>
              <a:gd name="connsiteX0" fmla="*/ 0 w 10000"/>
              <a:gd name="connsiteY0" fmla="*/ 6 h 10238"/>
              <a:gd name="connsiteX1" fmla="*/ 1909 w 10000"/>
              <a:gd name="connsiteY1" fmla="*/ 4203 h 10238"/>
              <a:gd name="connsiteX2" fmla="*/ 10000 w 10000"/>
              <a:gd name="connsiteY2" fmla="*/ 5034 h 10238"/>
              <a:gd name="connsiteX3" fmla="*/ 10000 w 10000"/>
              <a:gd name="connsiteY3" fmla="*/ 10238 h 10238"/>
              <a:gd name="connsiteX4" fmla="*/ 0 w 10000"/>
              <a:gd name="connsiteY4" fmla="*/ 10238 h 10238"/>
              <a:gd name="connsiteX5" fmla="*/ 0 w 10000"/>
              <a:gd name="connsiteY5" fmla="*/ 6 h 10238"/>
              <a:gd name="connsiteX0" fmla="*/ 0 w 10000"/>
              <a:gd name="connsiteY0" fmla="*/ 0 h 10232"/>
              <a:gd name="connsiteX1" fmla="*/ 1909 w 10000"/>
              <a:gd name="connsiteY1" fmla="*/ 4197 h 10232"/>
              <a:gd name="connsiteX2" fmla="*/ 10000 w 10000"/>
              <a:gd name="connsiteY2" fmla="*/ 5028 h 10232"/>
              <a:gd name="connsiteX3" fmla="*/ 10000 w 10000"/>
              <a:gd name="connsiteY3" fmla="*/ 10232 h 10232"/>
              <a:gd name="connsiteX4" fmla="*/ 0 w 10000"/>
              <a:gd name="connsiteY4" fmla="*/ 10232 h 10232"/>
              <a:gd name="connsiteX5" fmla="*/ 0 w 10000"/>
              <a:gd name="connsiteY5" fmla="*/ 0 h 10232"/>
              <a:gd name="connsiteX0" fmla="*/ 0 w 10000"/>
              <a:gd name="connsiteY0" fmla="*/ 730 h 10962"/>
              <a:gd name="connsiteX1" fmla="*/ 1909 w 10000"/>
              <a:gd name="connsiteY1" fmla="*/ 4927 h 10962"/>
              <a:gd name="connsiteX2" fmla="*/ 6970 w 10000"/>
              <a:gd name="connsiteY2" fmla="*/ 2 h 10962"/>
              <a:gd name="connsiteX3" fmla="*/ 10000 w 10000"/>
              <a:gd name="connsiteY3" fmla="*/ 5758 h 10962"/>
              <a:gd name="connsiteX4" fmla="*/ 10000 w 10000"/>
              <a:gd name="connsiteY4" fmla="*/ 10962 h 10962"/>
              <a:gd name="connsiteX5" fmla="*/ 0 w 10000"/>
              <a:gd name="connsiteY5" fmla="*/ 10962 h 10962"/>
              <a:gd name="connsiteX6" fmla="*/ 0 w 10000"/>
              <a:gd name="connsiteY6" fmla="*/ 730 h 1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962">
                <a:moveTo>
                  <a:pt x="0" y="730"/>
                </a:moveTo>
                <a:cubicBezTo>
                  <a:pt x="520" y="3557"/>
                  <a:pt x="1146" y="4480"/>
                  <a:pt x="1909" y="4927"/>
                </a:cubicBezTo>
                <a:cubicBezTo>
                  <a:pt x="3073" y="4991"/>
                  <a:pt x="5622" y="-136"/>
                  <a:pt x="6970" y="2"/>
                </a:cubicBezTo>
                <a:cubicBezTo>
                  <a:pt x="8318" y="140"/>
                  <a:pt x="9497" y="4117"/>
                  <a:pt x="10000" y="5758"/>
                </a:cubicBezTo>
                <a:lnTo>
                  <a:pt x="10000" y="10962"/>
                </a:lnTo>
                <a:lnTo>
                  <a:pt x="0" y="10962"/>
                </a:lnTo>
                <a:lnTo>
                  <a:pt x="0" y="730"/>
                </a:lnTo>
                <a:close/>
              </a:path>
            </a:pathLst>
          </a:custGeom>
          <a:gradFill flip="none" rotWithShape="1">
            <a:gsLst>
              <a:gs pos="100000">
                <a:schemeClr val="tx2">
                  <a:lumMod val="75000"/>
                </a:schemeClr>
              </a:gs>
              <a:gs pos="55000">
                <a:schemeClr val="tx2">
                  <a:lumMod val="40000"/>
                  <a:lumOff val="60000"/>
                </a:schemeClr>
              </a:gs>
              <a:gs pos="20000">
                <a:srgbClr val="001D58">
                  <a:alpha val="88000"/>
                </a:srgbClr>
              </a:gs>
            </a:gsLst>
            <a:lin ang="10800000" scaled="1"/>
            <a:tileRect/>
          </a:gradFill>
          <a:ln>
            <a:noFill/>
          </a:ln>
          <a:effectLst>
            <a:innerShdw dist="508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38884" y="2875914"/>
            <a:ext cx="36663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cap="all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MARKET USE indicates that SOME 200-300 factors deliver SUPERIOR returns over the long run</a:t>
            </a:r>
            <a:endParaRPr lang="en-US" sz="2400" dirty="0">
              <a:solidFill>
                <a:srgbClr val="3299D6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369" y="5760681"/>
            <a:ext cx="1883542" cy="809534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68112" y="6441853"/>
            <a:ext cx="4055775" cy="217626"/>
          </a:xfrm>
          <a:prstGeom prst="rect">
            <a:avLst/>
          </a:prstGeom>
          <a:noFill/>
          <a:extLst/>
        </p:spPr>
        <p:txBody>
          <a:bodyPr wrap="square" lIns="90000" tIns="46800" rIns="90000" bIns="46800">
            <a:spAutoFit/>
          </a:bodyPr>
          <a:lstStyle>
            <a:lvl1pPr algn="ctr">
              <a:spcBef>
                <a:spcPct val="0"/>
              </a:spcBef>
              <a:buNone/>
              <a:defRPr lang="ko-KR" altLang="en-US" sz="4400" b="1" baseline="0" dirty="0">
                <a:solidFill>
                  <a:schemeClr val="bg1"/>
                </a:solidFill>
                <a:effectLst>
                  <a:outerShdw blurRad="12700" dist="25400" dir="5400000" algn="t" rotWithShape="0">
                    <a:prstClr val="black">
                      <a:alpha val="5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800" b="0" dirty="0">
                <a:solidFill>
                  <a:schemeClr val="tx1"/>
                </a:solidFill>
                <a:latin typeface="Arial Narrow" panose="020B0606020202030204" pitchFamily="34" charset="0"/>
                <a:ea typeface="Lato Light" charset="0"/>
                <a:cs typeface="Lato Light" charset="0"/>
              </a:rPr>
              <a:t> © 2016 S-Network Global Indexes, 267 Fifth Avenue, New York, NY 10016. </a:t>
            </a:r>
          </a:p>
        </p:txBody>
      </p:sp>
      <p:sp>
        <p:nvSpPr>
          <p:cNvPr id="6" name="Pentagon 5"/>
          <p:cNvSpPr/>
          <p:nvPr/>
        </p:nvSpPr>
        <p:spPr>
          <a:xfrm>
            <a:off x="10583227" y="6354501"/>
            <a:ext cx="1273215" cy="304978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NEXT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2702" y="162045"/>
            <a:ext cx="8182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Open Sans"/>
                <a:ea typeface="Lato" charset="0"/>
                <a:cs typeface="Lato" charset="0"/>
              </a:rPr>
              <a:t>A Multitude of Smart Beta Factors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795213" y="2924753"/>
            <a:ext cx="0" cy="1823383"/>
          </a:xfrm>
          <a:prstGeom prst="line">
            <a:avLst/>
          </a:prstGeom>
          <a:ln w="25400" cap="rnd" cmpd="sng" algn="ctr">
            <a:solidFill>
              <a:srgbClr val="FFC52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8498" y="2807115"/>
            <a:ext cx="1133475" cy="197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Oval 27"/>
          <p:cNvSpPr>
            <a:spLocks noChangeAspect="1"/>
          </p:cNvSpPr>
          <p:nvPr/>
        </p:nvSpPr>
        <p:spPr>
          <a:xfrm>
            <a:off x="685302" y="2146534"/>
            <a:ext cx="2377757" cy="1342188"/>
          </a:xfrm>
          <a:prstGeom prst="ellipse">
            <a:avLst/>
          </a:prstGeom>
          <a:solidFill>
            <a:srgbClr val="173A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Market Factors</a:t>
            </a: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011968" y="1516882"/>
            <a:ext cx="2377757" cy="1342188"/>
          </a:xfrm>
          <a:prstGeom prst="ellipse">
            <a:avLst/>
          </a:prstGeom>
          <a:solidFill>
            <a:srgbClr val="173A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Core Fundamental</a:t>
            </a:r>
          </a:p>
        </p:txBody>
      </p:sp>
      <p:sp>
        <p:nvSpPr>
          <p:cNvPr id="30" name="Oval 29"/>
          <p:cNvSpPr/>
          <p:nvPr/>
        </p:nvSpPr>
        <p:spPr>
          <a:xfrm>
            <a:off x="2922453" y="2974002"/>
            <a:ext cx="2377757" cy="1097036"/>
          </a:xfrm>
          <a:prstGeom prst="ellipse">
            <a:avLst/>
          </a:prstGeom>
          <a:solidFill>
            <a:srgbClr val="173A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Quantified</a:t>
            </a:r>
          </a:p>
          <a:p>
            <a:pPr algn="ctr"/>
            <a:r>
              <a:rPr lang="en-US" sz="20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Themes</a:t>
            </a:r>
          </a:p>
        </p:txBody>
      </p:sp>
      <p:sp>
        <p:nvSpPr>
          <p:cNvPr id="32" name="Oval 31"/>
          <p:cNvSpPr/>
          <p:nvPr/>
        </p:nvSpPr>
        <p:spPr>
          <a:xfrm>
            <a:off x="5126128" y="2383678"/>
            <a:ext cx="2377757" cy="1097036"/>
          </a:xfrm>
          <a:prstGeom prst="ellipse">
            <a:avLst/>
          </a:prstGeom>
          <a:solidFill>
            <a:srgbClr val="173A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ESG</a:t>
            </a:r>
          </a:p>
        </p:txBody>
      </p:sp>
      <p:sp>
        <p:nvSpPr>
          <p:cNvPr id="33" name="Oval 32"/>
          <p:cNvSpPr/>
          <p:nvPr/>
        </p:nvSpPr>
        <p:spPr>
          <a:xfrm>
            <a:off x="5190407" y="3574806"/>
            <a:ext cx="2377757" cy="1097036"/>
          </a:xfrm>
          <a:prstGeom prst="ellipse">
            <a:avLst/>
          </a:prstGeom>
          <a:solidFill>
            <a:srgbClr val="173A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Big</a:t>
            </a:r>
          </a:p>
          <a:p>
            <a:pPr algn="ctr"/>
            <a:r>
              <a:rPr lang="en-US" sz="20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Data</a:t>
            </a:r>
          </a:p>
        </p:txBody>
      </p:sp>
      <p:sp>
        <p:nvSpPr>
          <p:cNvPr id="34" name="Oval 33"/>
          <p:cNvSpPr/>
          <p:nvPr/>
        </p:nvSpPr>
        <p:spPr>
          <a:xfrm>
            <a:off x="3011969" y="4159251"/>
            <a:ext cx="2377757" cy="1097036"/>
          </a:xfrm>
          <a:prstGeom prst="ellipse">
            <a:avLst/>
          </a:prstGeom>
          <a:solidFill>
            <a:srgbClr val="173A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Quant Models</a:t>
            </a:r>
          </a:p>
        </p:txBody>
      </p:sp>
      <p:sp>
        <p:nvSpPr>
          <p:cNvPr id="35" name="Oval 34"/>
          <p:cNvSpPr/>
          <p:nvPr/>
        </p:nvSpPr>
        <p:spPr>
          <a:xfrm>
            <a:off x="609601" y="3560688"/>
            <a:ext cx="2528045" cy="1097036"/>
          </a:xfrm>
          <a:prstGeom prst="ellipse">
            <a:avLst/>
          </a:prstGeom>
          <a:solidFill>
            <a:srgbClr val="173A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Factor</a:t>
            </a:r>
          </a:p>
          <a:p>
            <a:pPr algn="ctr"/>
            <a:r>
              <a:rPr lang="en-US" sz="20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Combinations</a:t>
            </a:r>
          </a:p>
        </p:txBody>
      </p:sp>
    </p:spTree>
    <p:extLst>
      <p:ext uri="{BB962C8B-B14F-4D97-AF65-F5344CB8AC3E}">
        <p14:creationId xmlns:p14="http://schemas.microsoft.com/office/powerpoint/2010/main" val="3337105016"/>
      </p:ext>
    </p:extLst>
  </p:cSld>
  <p:clrMapOvr>
    <a:masterClrMapping/>
  </p:clrMapOvr>
  <p:transition spd="slow">
    <p:strips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19386</TotalTime>
  <Words>713</Words>
  <Application>Microsoft Office PowerPoint</Application>
  <PresentationFormat>Custom</PresentationFormat>
  <Paragraphs>138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Mid-Desk A</cp:lastModifiedBy>
  <cp:revision>153</cp:revision>
  <cp:lastPrinted>2017-03-28T20:26:38Z</cp:lastPrinted>
  <dcterms:created xsi:type="dcterms:W3CDTF">2016-05-26T04:33:57Z</dcterms:created>
  <dcterms:modified xsi:type="dcterms:W3CDTF">2017-03-28T20:44:25Z</dcterms:modified>
</cp:coreProperties>
</file>