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305" r:id="rId5"/>
    <p:sldId id="543" r:id="rId6"/>
    <p:sldId id="544" r:id="rId7"/>
    <p:sldId id="638" r:id="rId8"/>
    <p:sldId id="634" r:id="rId9"/>
    <p:sldId id="640" r:id="rId10"/>
    <p:sldId id="601" r:id="rId11"/>
    <p:sldId id="631" r:id="rId12"/>
    <p:sldId id="303" r:id="rId13"/>
    <p:sldId id="282" r:id="rId14"/>
  </p:sldIdLst>
  <p:sldSz cx="9144000" cy="6858000" type="screen4x3"/>
  <p:notesSz cx="6718300" cy="985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6" userDrawn="1">
          <p15:clr>
            <a:srgbClr val="A4A3A4"/>
          </p15:clr>
        </p15:guide>
        <p15:guide id="2" orient="horz" pos="1434" userDrawn="1">
          <p15:clr>
            <a:srgbClr val="A4A3A4"/>
          </p15:clr>
        </p15:guide>
        <p15:guide id="3" pos="1927" userDrawn="1">
          <p15:clr>
            <a:srgbClr val="A4A3A4"/>
          </p15:clr>
        </p15:guide>
        <p15:guide id="4" pos="38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F46"/>
    <a:srgbClr val="FFB838"/>
    <a:srgbClr val="465058"/>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3094" autoAdjust="0"/>
    <p:restoredTop sz="95295" autoAdjust="0"/>
  </p:normalViewPr>
  <p:slideViewPr>
    <p:cSldViewPr snapToGrid="0" snapToObjects="1">
      <p:cViewPr>
        <p:scale>
          <a:sx n="90" d="100"/>
          <a:sy n="90" d="100"/>
        </p:scale>
        <p:origin x="-2244" y="-678"/>
      </p:cViewPr>
      <p:guideLst>
        <p:guide orient="horz" pos="2886"/>
        <p:guide orient="horz" pos="1434"/>
        <p:guide pos="1927"/>
        <p:guide pos="3833"/>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oani\AppData\Local\Microsoft\Windows\Temporary%20Internet%20Files\Content.Outlook\MARRQV4P\Copy%20of%20plots_remy%20deck_with%20edits%20(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aoani\AppData\Local\Microsoft\Windows\Temporary%20Internet%20Files\Content.Outlook\MARRQV4P\Copy%20of%20plots_remy%20deck_with%20edits%20(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aoani\AppData\Local\Microsoft\Windows\Temporary%20Internet%20Files\Content.Outlook\MARRQV4P\Copy%20of%20plots_remy%20deck_with%20edits%20(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nt.msci.com\root\London\lib\Equity%20Research\Projects\Europe\Deep%20History%20Report\Mehdi's%20data\Combined%20data%20World.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n-US"/>
        </a:p>
      </c:txPr>
    </c:title>
    <c:autoTitleDeleted val="0"/>
    <c:plotArea>
      <c:layout/>
      <c:barChart>
        <c:barDir val="col"/>
        <c:grouping val="clustered"/>
        <c:varyColors val="0"/>
        <c:ser>
          <c:idx val="0"/>
          <c:order val="0"/>
          <c:tx>
            <c:strRef>
              <c:f>'Slide 11'!$B$7</c:f>
              <c:strCache>
                <c:ptCount val="1"/>
                <c:pt idx="0">
                  <c:v>Fraction of Alpha Explained by Factor Premia</c:v>
                </c:pt>
              </c:strCache>
            </c:strRef>
          </c:tx>
          <c:invertIfNegative val="0"/>
          <c:dLbls>
            <c:showLegendKey val="0"/>
            <c:showVal val="1"/>
            <c:showCatName val="0"/>
            <c:showSerName val="0"/>
            <c:showPercent val="0"/>
            <c:showBubbleSize val="0"/>
            <c:showLeaderLines val="0"/>
          </c:dLbls>
          <c:cat>
            <c:strRef>
              <c:f>'Slide 11'!$A$8:$A$12</c:f>
              <c:strCache>
                <c:ptCount val="5"/>
                <c:pt idx="0">
                  <c:v>Size, Value, Momentum</c:v>
                </c:pt>
                <c:pt idx="1">
                  <c:v>Size, Value</c:v>
                </c:pt>
                <c:pt idx="2">
                  <c:v>Size, Value, Low Vol</c:v>
                </c:pt>
                <c:pt idx="3">
                  <c:v>Size, Value, Low Vol, Momentum</c:v>
                </c:pt>
                <c:pt idx="4">
                  <c:v>Size, Value, Yield</c:v>
                </c:pt>
              </c:strCache>
            </c:strRef>
          </c:cat>
          <c:val>
            <c:numRef>
              <c:f>'Slide 11'!$B$8:$B$12</c:f>
              <c:numCache>
                <c:formatCode>0%</c:formatCode>
                <c:ptCount val="5"/>
                <c:pt idx="0">
                  <c:v>0.83425414364640882</c:v>
                </c:pt>
                <c:pt idx="1">
                  <c:v>0.81767955801104975</c:v>
                </c:pt>
                <c:pt idx="2">
                  <c:v>0.70718232044198892</c:v>
                </c:pt>
                <c:pt idx="3">
                  <c:v>0.70718232044198892</c:v>
                </c:pt>
                <c:pt idx="4">
                  <c:v>0.66298342541436461</c:v>
                </c:pt>
              </c:numCache>
            </c:numRef>
          </c:val>
        </c:ser>
        <c:dLbls>
          <c:showLegendKey val="0"/>
          <c:showVal val="0"/>
          <c:showCatName val="0"/>
          <c:showSerName val="0"/>
          <c:showPercent val="0"/>
          <c:showBubbleSize val="0"/>
        </c:dLbls>
        <c:gapWidth val="150"/>
        <c:axId val="39564032"/>
        <c:axId val="39565568"/>
      </c:barChart>
      <c:catAx>
        <c:axId val="39564032"/>
        <c:scaling>
          <c:orientation val="minMax"/>
        </c:scaling>
        <c:delete val="0"/>
        <c:axPos val="b"/>
        <c:numFmt formatCode="General" sourceLinked="1"/>
        <c:majorTickMark val="none"/>
        <c:minorTickMark val="none"/>
        <c:tickLblPos val="nextTo"/>
        <c:spPr>
          <a:ln>
            <a:noFill/>
          </a:ln>
        </c:spPr>
        <c:txPr>
          <a:bodyPr/>
          <a:lstStyle/>
          <a:p>
            <a:pPr>
              <a:defRPr sz="900"/>
            </a:pPr>
            <a:endParaRPr lang="en-US"/>
          </a:p>
        </c:txPr>
        <c:crossAx val="39565568"/>
        <c:crosses val="autoZero"/>
        <c:auto val="1"/>
        <c:lblAlgn val="ctr"/>
        <c:lblOffset val="100"/>
        <c:noMultiLvlLbl val="0"/>
      </c:catAx>
      <c:valAx>
        <c:axId val="39565568"/>
        <c:scaling>
          <c:orientation val="minMax"/>
          <c:max val="1"/>
        </c:scaling>
        <c:delete val="1"/>
        <c:axPos val="l"/>
        <c:numFmt formatCode="0%" sourceLinked="1"/>
        <c:majorTickMark val="out"/>
        <c:minorTickMark val="none"/>
        <c:tickLblPos val="nextTo"/>
        <c:crossAx val="39564032"/>
        <c:crosses val="autoZero"/>
        <c:crossBetween val="between"/>
        <c:majorUnit val="0.25"/>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'Slide 11'!$B$15</c:f>
              <c:strCache>
                <c:ptCount val="1"/>
                <c:pt idx="0">
                  <c:v>Top</c:v>
                </c:pt>
              </c:strCache>
            </c:strRef>
          </c:tx>
          <c:dPt>
            <c:idx val="0"/>
            <c:bubble3D val="0"/>
            <c:spPr>
              <a:solidFill>
                <a:schemeClr val="bg1">
                  <a:lumMod val="65000"/>
                </a:schemeClr>
              </a:solidFill>
            </c:spPr>
          </c:dPt>
          <c:cat>
            <c:strRef>
              <c:f>'Slide 11'!$A$16:$A$18</c:f>
              <c:strCache>
                <c:ptCount val="3"/>
                <c:pt idx="0">
                  <c:v>Industry</c:v>
                </c:pt>
                <c:pt idx="1">
                  <c:v>Style</c:v>
                </c:pt>
                <c:pt idx="2">
                  <c:v>Specific</c:v>
                </c:pt>
              </c:strCache>
            </c:strRef>
          </c:cat>
          <c:val>
            <c:numRef>
              <c:f>'Slide 11'!$B$16:$B$18</c:f>
              <c:numCache>
                <c:formatCode>0%</c:formatCode>
                <c:ptCount val="3"/>
                <c:pt idx="0">
                  <c:v>0.27</c:v>
                </c:pt>
                <c:pt idx="1">
                  <c:v>0.4</c:v>
                </c:pt>
                <c:pt idx="2">
                  <c:v>0.33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'Slide 11'!$C$15</c:f>
              <c:strCache>
                <c:ptCount val="1"/>
                <c:pt idx="0">
                  <c:v>Bottom</c:v>
                </c:pt>
              </c:strCache>
            </c:strRef>
          </c:tx>
          <c:dPt>
            <c:idx val="0"/>
            <c:bubble3D val="0"/>
            <c:spPr>
              <a:solidFill>
                <a:schemeClr val="bg1">
                  <a:lumMod val="65000"/>
                </a:schemeClr>
              </a:solidFill>
            </c:spPr>
          </c:dPt>
          <c:cat>
            <c:strRef>
              <c:f>'Slide 11'!$A$16:$A$18</c:f>
              <c:strCache>
                <c:ptCount val="3"/>
                <c:pt idx="0">
                  <c:v>Industry</c:v>
                </c:pt>
                <c:pt idx="1">
                  <c:v>Style</c:v>
                </c:pt>
                <c:pt idx="2">
                  <c:v>Specific</c:v>
                </c:pt>
              </c:strCache>
            </c:strRef>
          </c:cat>
          <c:val>
            <c:numRef>
              <c:f>'Slide 11'!$C$16:$C$18</c:f>
              <c:numCache>
                <c:formatCode>0%</c:formatCode>
                <c:ptCount val="3"/>
                <c:pt idx="0">
                  <c:v>0.25</c:v>
                </c:pt>
                <c:pt idx="1">
                  <c:v>0.3</c:v>
                </c:pt>
                <c:pt idx="2">
                  <c:v>0.44</c:v>
                </c:pt>
              </c:numCache>
            </c:numRef>
          </c:val>
        </c:ser>
        <c:dLbls>
          <c:showLegendKey val="0"/>
          <c:showVal val="0"/>
          <c:showCatName val="0"/>
          <c:showSerName val="0"/>
          <c:showPercent val="0"/>
          <c:showBubbleSize val="0"/>
          <c:showLeaderLines val="1"/>
        </c:dLbls>
        <c:firstSliceAng val="0"/>
      </c:pieChart>
    </c:plotArea>
    <c:legend>
      <c:legendPos val="l"/>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Long Term Performance: 1975 - 2015</a:t>
            </a:r>
          </a:p>
        </c:rich>
      </c:tx>
      <c:layout>
        <c:manualLayout>
          <c:xMode val="edge"/>
          <c:yMode val="edge"/>
          <c:x val="0.25387393337460396"/>
          <c:y val="3.5938903863432167E-3"/>
        </c:manualLayout>
      </c:layout>
      <c:overlay val="1"/>
    </c:title>
    <c:autoTitleDeleted val="0"/>
    <c:plotArea>
      <c:layout>
        <c:manualLayout>
          <c:layoutTarget val="inner"/>
          <c:xMode val="edge"/>
          <c:yMode val="edge"/>
          <c:x val="0.1449426335333642"/>
          <c:y val="0.12615460803248651"/>
          <c:w val="0.80701703038396111"/>
          <c:h val="0.68963445607034968"/>
        </c:manualLayout>
      </c:layout>
      <c:scatterChart>
        <c:scatterStyle val="lineMarker"/>
        <c:varyColors val="0"/>
        <c:ser>
          <c:idx val="0"/>
          <c:order val="0"/>
          <c:tx>
            <c:strRef>
              <c:f>'Monthly data'!$O$527</c:f>
              <c:strCache>
                <c:ptCount val="1"/>
                <c:pt idx="0">
                  <c:v>Return</c:v>
                </c:pt>
              </c:strCache>
            </c:strRef>
          </c:tx>
          <c:spPr>
            <a:ln w="28575">
              <a:noFill/>
            </a:ln>
          </c:spPr>
          <c:marker>
            <c:symbol val="circle"/>
            <c:size val="7"/>
            <c:spPr>
              <a:solidFill>
                <a:schemeClr val="accent4"/>
              </a:solidFill>
              <a:ln>
                <a:noFill/>
              </a:ln>
            </c:spPr>
          </c:marker>
          <c:dPt>
            <c:idx val="5"/>
            <c:marker>
              <c:spPr>
                <a:solidFill>
                  <a:schemeClr val="bg1"/>
                </a:solidFill>
                <a:ln>
                  <a:noFill/>
                </a:ln>
              </c:spPr>
            </c:marker>
            <c:bubble3D val="0"/>
          </c:dPt>
          <c:dLbls>
            <c:dLbl>
              <c:idx val="0"/>
              <c:layout/>
              <c:tx>
                <c:rich>
                  <a:bodyPr/>
                  <a:lstStyle/>
                  <a:p>
                    <a:r>
                      <a:rPr lang="en-US" sz="1400"/>
                      <a:t>MSCI WORLD</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sz="1400"/>
                      <a:t>Equal Weighted</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z="1400"/>
                      <a:t>High Div Yield</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sz="1400"/>
                      <a:t>Momentum</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10125578412249427"/>
                  <c:y val="2.3573842810940191E-2"/>
                </c:manualLayout>
              </c:layout>
              <c:tx>
                <c:rich>
                  <a:bodyPr/>
                  <a:lstStyle/>
                  <a:p>
                    <a:r>
                      <a:rPr lang="en-US" sz="1400"/>
                      <a:t>Quality</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14183482193144523"/>
                  <c:y val="3.9532794249775412E-2"/>
                </c:manualLayout>
              </c:layout>
              <c:tx>
                <c:rich>
                  <a:bodyPr/>
                  <a:lstStyle/>
                  <a:p>
                    <a:r>
                      <a:rPr lang="en-US" sz="1400"/>
                      <a:t>Enhanced Value</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400"/>
                      <a:t>Minimum Volatility</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'Monthly data'!$N$528:$N$535</c:f>
              <c:numCache>
                <c:formatCode>0%</c:formatCode>
                <c:ptCount val="8"/>
                <c:pt idx="0">
                  <c:v>0.14599015767935428</c:v>
                </c:pt>
                <c:pt idx="1">
                  <c:v>0.15184715811385846</c:v>
                </c:pt>
                <c:pt idx="2">
                  <c:v>0.14099952281633182</c:v>
                </c:pt>
                <c:pt idx="3">
                  <c:v>0.1577467124230014</c:v>
                </c:pt>
                <c:pt idx="4">
                  <c:v>0.14158205116387762</c:v>
                </c:pt>
                <c:pt idx="5">
                  <c:v>0.13434246425765548</c:v>
                </c:pt>
                <c:pt idx="6">
                  <c:v>0.16081227693140013</c:v>
                </c:pt>
                <c:pt idx="7">
                  <c:v>0.1165634033072304</c:v>
                </c:pt>
              </c:numCache>
            </c:numRef>
          </c:xVal>
          <c:yVal>
            <c:numRef>
              <c:f>'Monthly data'!$O$528:$O$535</c:f>
              <c:numCache>
                <c:formatCode>0%</c:formatCode>
                <c:ptCount val="8"/>
                <c:pt idx="0">
                  <c:v>0.10314939316807048</c:v>
                </c:pt>
                <c:pt idx="1">
                  <c:v>0.1197805257105129</c:v>
                </c:pt>
                <c:pt idx="2">
                  <c:v>0.1241863793082989</c:v>
                </c:pt>
                <c:pt idx="3">
                  <c:v>0.1351396098297577</c:v>
                </c:pt>
                <c:pt idx="4">
                  <c:v>0.11768322906663942</c:v>
                </c:pt>
                <c:pt idx="5">
                  <c:v>0.1267031897987192</c:v>
                </c:pt>
                <c:pt idx="6">
                  <c:v>0.14864515560327951</c:v>
                </c:pt>
                <c:pt idx="7">
                  <c:v>0.10831521462465998</c:v>
                </c:pt>
              </c:numCache>
            </c:numRef>
          </c:yVal>
          <c:smooth val="0"/>
        </c:ser>
        <c:dLbls>
          <c:showLegendKey val="0"/>
          <c:showVal val="0"/>
          <c:showCatName val="0"/>
          <c:showSerName val="0"/>
          <c:showPercent val="0"/>
          <c:showBubbleSize val="0"/>
        </c:dLbls>
        <c:axId val="46013824"/>
        <c:axId val="46056960"/>
      </c:scatterChart>
      <c:valAx>
        <c:axId val="46013824"/>
        <c:scaling>
          <c:orientation val="minMax"/>
          <c:min val="0.11000000000000001"/>
        </c:scaling>
        <c:delete val="0"/>
        <c:axPos val="b"/>
        <c:title>
          <c:tx>
            <c:rich>
              <a:bodyPr/>
              <a:lstStyle/>
              <a:p>
                <a:pPr>
                  <a:defRPr sz="1400">
                    <a:solidFill>
                      <a:schemeClr val="tx1"/>
                    </a:solidFill>
                  </a:defRPr>
                </a:pPr>
                <a:r>
                  <a:rPr lang="en-US" sz="1400">
                    <a:solidFill>
                      <a:schemeClr val="tx1"/>
                    </a:solidFill>
                  </a:rPr>
                  <a:t>Annualized Risk</a:t>
                </a:r>
              </a:p>
            </c:rich>
          </c:tx>
          <c:layout>
            <c:manualLayout>
              <c:xMode val="edge"/>
              <c:yMode val="edge"/>
              <c:x val="0.41462369699235596"/>
              <c:y val="0.92554725083882528"/>
            </c:manualLayout>
          </c:layout>
          <c:overlay val="0"/>
        </c:title>
        <c:numFmt formatCode="0%" sourceLinked="1"/>
        <c:majorTickMark val="out"/>
        <c:minorTickMark val="none"/>
        <c:tickLblPos val="nextTo"/>
        <c:txPr>
          <a:bodyPr/>
          <a:lstStyle/>
          <a:p>
            <a:pPr>
              <a:defRPr sz="1400"/>
            </a:pPr>
            <a:endParaRPr lang="en-US"/>
          </a:p>
        </c:txPr>
        <c:crossAx val="46056960"/>
        <c:crosses val="autoZero"/>
        <c:crossBetween val="midCat"/>
      </c:valAx>
      <c:valAx>
        <c:axId val="46056960"/>
        <c:scaling>
          <c:orientation val="minMax"/>
          <c:min val="0.1"/>
        </c:scaling>
        <c:delete val="0"/>
        <c:axPos val="l"/>
        <c:title>
          <c:tx>
            <c:rich>
              <a:bodyPr rot="-5400000" vert="horz"/>
              <a:lstStyle/>
              <a:p>
                <a:pPr>
                  <a:defRPr sz="1600">
                    <a:solidFill>
                      <a:schemeClr val="tx1"/>
                    </a:solidFill>
                  </a:defRPr>
                </a:pPr>
                <a:r>
                  <a:rPr lang="en-US" sz="1600">
                    <a:solidFill>
                      <a:schemeClr val="tx1"/>
                    </a:solidFill>
                  </a:rPr>
                  <a:t>Annualized Return</a:t>
                </a:r>
              </a:p>
            </c:rich>
          </c:tx>
          <c:layout>
            <c:manualLayout>
              <c:xMode val="edge"/>
              <c:yMode val="edge"/>
              <c:x val="4.0961881169530737E-3"/>
              <c:y val="0.24877050746015239"/>
            </c:manualLayout>
          </c:layout>
          <c:overlay val="0"/>
        </c:title>
        <c:numFmt formatCode="0%" sourceLinked="1"/>
        <c:majorTickMark val="out"/>
        <c:minorTickMark val="none"/>
        <c:tickLblPos val="nextTo"/>
        <c:txPr>
          <a:bodyPr/>
          <a:lstStyle/>
          <a:p>
            <a:pPr>
              <a:defRPr sz="1400"/>
            </a:pPr>
            <a:endParaRPr lang="en-US"/>
          </a:p>
        </c:txPr>
        <c:crossAx val="46013824"/>
        <c:crosses val="autoZero"/>
        <c:crossBetween val="midCat"/>
        <c:majorUnit val="1.0000000000000002E-2"/>
      </c:valAx>
    </c:plotArea>
    <c:plotVisOnly val="1"/>
    <c:dispBlanksAs val="gap"/>
    <c:showDLblsOverMax val="0"/>
  </c:chart>
  <c:spPr>
    <a:ln>
      <a:noFill/>
    </a:ln>
  </c:spPr>
  <c:txPr>
    <a:bodyPr/>
    <a:lstStyle/>
    <a:p>
      <a:pPr>
        <a:defRPr>
          <a:solidFill>
            <a:schemeClr val="tx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800" b="1" i="0" baseline="0" dirty="0" smtClean="0">
                <a:effectLst/>
              </a:rPr>
              <a:t>Performance &gt; Median Active Manager   </a:t>
            </a:r>
          </a:p>
          <a:p>
            <a:pPr algn="l">
              <a:defRPr/>
            </a:pPr>
            <a:r>
              <a:rPr lang="en-US" sz="1800" b="1" i="0" baseline="0" dirty="0" smtClean="0">
                <a:effectLst/>
              </a:rPr>
              <a:t>                      (1999 to 2014)</a:t>
            </a:r>
            <a:endParaRPr lang="en-US" dirty="0">
              <a:effectLst/>
            </a:endParaRPr>
          </a:p>
        </c:rich>
      </c:tx>
      <c:layout/>
      <c:overlay val="0"/>
    </c:title>
    <c:autoTitleDeleted val="0"/>
    <c:plotArea>
      <c:layout/>
      <c:barChart>
        <c:barDir val="col"/>
        <c:grouping val="clustered"/>
        <c:varyColors val="0"/>
        <c:ser>
          <c:idx val="0"/>
          <c:order val="0"/>
          <c:tx>
            <c:strRef>
              <c:f>Sheet1!$B$1</c:f>
              <c:strCache>
                <c:ptCount val="1"/>
                <c:pt idx="0">
                  <c:v>Batting Average</c:v>
                </c:pt>
              </c:strCache>
            </c:strRef>
          </c:tx>
          <c:spPr>
            <a:solidFill>
              <a:schemeClr val="accent1"/>
            </a:solidFill>
          </c:spPr>
          <c:invertIfNegative val="0"/>
          <c:dPt>
            <c:idx val="1"/>
            <c:invertIfNegative val="0"/>
            <c:bubble3D val="0"/>
            <c:spPr>
              <a:solidFill>
                <a:schemeClr val="accent5">
                  <a:lumMod val="50000"/>
                </a:schemeClr>
              </a:solidFill>
            </c:spPr>
          </c:dPt>
          <c:dLbls>
            <c:numFmt formatCode="0.0%" sourceLinked="0"/>
            <c:showLegendKey val="0"/>
            <c:showVal val="1"/>
            <c:showCatName val="0"/>
            <c:showSerName val="0"/>
            <c:showPercent val="0"/>
            <c:showBubbleSize val="0"/>
            <c:showLeaderLines val="0"/>
          </c:dLbls>
          <c:cat>
            <c:strRef>
              <c:f>Sheet1!$A$2:$A$7</c:f>
              <c:strCache>
                <c:ptCount val="6"/>
                <c:pt idx="0">
                  <c:v>USA</c:v>
                </c:pt>
                <c:pt idx="1">
                  <c:v>USA DMF</c:v>
                </c:pt>
                <c:pt idx="2">
                  <c:v>USA Enhanced Value</c:v>
                </c:pt>
                <c:pt idx="3">
                  <c:v>USA Equal Weighted</c:v>
                </c:pt>
                <c:pt idx="4">
                  <c:v>USA Momentum</c:v>
                </c:pt>
                <c:pt idx="5">
                  <c:v>USA Quality</c:v>
                </c:pt>
              </c:strCache>
            </c:strRef>
          </c:cat>
          <c:val>
            <c:numRef>
              <c:f>Sheet1!$B$2:$B$7</c:f>
              <c:numCache>
                <c:formatCode>General</c:formatCode>
                <c:ptCount val="6"/>
                <c:pt idx="0">
                  <c:v>0.375</c:v>
                </c:pt>
                <c:pt idx="1">
                  <c:v>0.75</c:v>
                </c:pt>
                <c:pt idx="2">
                  <c:v>0.6875</c:v>
                </c:pt>
                <c:pt idx="3">
                  <c:v>0.625</c:v>
                </c:pt>
                <c:pt idx="4">
                  <c:v>0.5625</c:v>
                </c:pt>
                <c:pt idx="5">
                  <c:v>0.3125</c:v>
                </c:pt>
              </c:numCache>
            </c:numRef>
          </c:val>
        </c:ser>
        <c:dLbls>
          <c:showLegendKey val="0"/>
          <c:showVal val="0"/>
          <c:showCatName val="0"/>
          <c:showSerName val="0"/>
          <c:showPercent val="0"/>
          <c:showBubbleSize val="0"/>
        </c:dLbls>
        <c:gapWidth val="150"/>
        <c:axId val="52192384"/>
        <c:axId val="52193920"/>
      </c:barChart>
      <c:catAx>
        <c:axId val="52192384"/>
        <c:scaling>
          <c:orientation val="minMax"/>
        </c:scaling>
        <c:delete val="0"/>
        <c:axPos val="b"/>
        <c:majorTickMark val="out"/>
        <c:minorTickMark val="none"/>
        <c:tickLblPos val="nextTo"/>
        <c:crossAx val="52193920"/>
        <c:crosses val="autoZero"/>
        <c:auto val="1"/>
        <c:lblAlgn val="ctr"/>
        <c:lblOffset val="100"/>
        <c:noMultiLvlLbl val="0"/>
      </c:catAx>
      <c:valAx>
        <c:axId val="52193920"/>
        <c:scaling>
          <c:orientation val="minMax"/>
        </c:scaling>
        <c:delete val="1"/>
        <c:axPos val="l"/>
        <c:numFmt formatCode="0.0%" sourceLinked="0"/>
        <c:majorTickMark val="out"/>
        <c:minorTickMark val="none"/>
        <c:tickLblPos val="nextTo"/>
        <c:crossAx val="521923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304AA5-E6D7-42C6-8CE1-A3B8E3C7CF77}" type="doc">
      <dgm:prSet loTypeId="urn:microsoft.com/office/officeart/2005/8/layout/pyramid1" loCatId="pyramid" qsTypeId="urn:microsoft.com/office/officeart/2005/8/quickstyle/simple1" qsCatId="simple" csTypeId="urn:microsoft.com/office/officeart/2005/8/colors/accent6_5" csCatId="accent6" phldr="1"/>
      <dgm:spPr/>
    </dgm:pt>
    <dgm:pt modelId="{A7BFE399-97C1-4325-9A9C-825AF156E76E}">
      <dgm:prSet phldrT="[Text]" custT="1"/>
      <dgm:spPr/>
      <dgm:t>
        <a:bodyPr/>
        <a:lstStyle/>
        <a:p>
          <a:endParaRPr lang="en-US" sz="1600" b="1" dirty="0" smtClean="0"/>
        </a:p>
        <a:p>
          <a:r>
            <a:rPr lang="en-US" sz="1600" b="1" dirty="0" smtClean="0">
              <a:solidFill>
                <a:schemeClr val="bg1"/>
              </a:solidFill>
            </a:rPr>
            <a:t>Pure  </a:t>
          </a:r>
        </a:p>
        <a:p>
          <a:r>
            <a:rPr lang="en-US" sz="1600" b="1" dirty="0" smtClean="0">
              <a:solidFill>
                <a:schemeClr val="bg1"/>
              </a:solidFill>
            </a:rPr>
            <a:t> Factors</a:t>
          </a:r>
          <a:endParaRPr lang="en-GB" sz="1600" b="1" dirty="0">
            <a:solidFill>
              <a:schemeClr val="bg1"/>
            </a:solidFill>
          </a:endParaRPr>
        </a:p>
      </dgm:t>
    </dgm:pt>
    <dgm:pt modelId="{248F26F6-F47F-44E3-B005-BEA943CD8B0A}" type="parTrans" cxnId="{211C5447-0266-4322-BFAD-712D8E0192C6}">
      <dgm:prSet/>
      <dgm:spPr/>
      <dgm:t>
        <a:bodyPr/>
        <a:lstStyle/>
        <a:p>
          <a:endParaRPr lang="en-GB" sz="1600" b="1">
            <a:solidFill>
              <a:schemeClr val="bg1"/>
            </a:solidFill>
          </a:endParaRPr>
        </a:p>
      </dgm:t>
    </dgm:pt>
    <dgm:pt modelId="{7B6DBB75-91AF-407F-9881-8A21E2E34DC3}" type="sibTrans" cxnId="{211C5447-0266-4322-BFAD-712D8E0192C6}">
      <dgm:prSet/>
      <dgm:spPr/>
      <dgm:t>
        <a:bodyPr/>
        <a:lstStyle/>
        <a:p>
          <a:endParaRPr lang="en-GB" sz="1600" b="1">
            <a:solidFill>
              <a:schemeClr val="bg1"/>
            </a:solidFill>
          </a:endParaRPr>
        </a:p>
      </dgm:t>
    </dgm:pt>
    <dgm:pt modelId="{9CD0FC76-997E-456C-B5FB-D2E950D73A9F}">
      <dgm:prSet phldrT="[Text]" custT="1"/>
      <dgm:spPr/>
      <dgm:t>
        <a:bodyPr/>
        <a:lstStyle/>
        <a:p>
          <a:r>
            <a:rPr lang="en-US" sz="1600" b="1" dirty="0" smtClean="0">
              <a:solidFill>
                <a:schemeClr val="bg1"/>
              </a:solidFill>
            </a:rPr>
            <a:t>Optimized Factor Indexes</a:t>
          </a:r>
          <a:endParaRPr lang="en-GB" sz="1600" b="1" dirty="0">
            <a:solidFill>
              <a:schemeClr val="bg1"/>
            </a:solidFill>
          </a:endParaRPr>
        </a:p>
      </dgm:t>
    </dgm:pt>
    <dgm:pt modelId="{4F156709-FE4F-430E-ADF1-B6B34475FD39}" type="parTrans" cxnId="{74355C53-2818-4D74-B0DE-7213DFFE1A6C}">
      <dgm:prSet/>
      <dgm:spPr/>
      <dgm:t>
        <a:bodyPr/>
        <a:lstStyle/>
        <a:p>
          <a:endParaRPr lang="en-GB" sz="1600" b="1">
            <a:solidFill>
              <a:schemeClr val="bg1"/>
            </a:solidFill>
          </a:endParaRPr>
        </a:p>
      </dgm:t>
    </dgm:pt>
    <dgm:pt modelId="{E9359374-9DA9-4B39-8036-59D6F9AFA34F}" type="sibTrans" cxnId="{74355C53-2818-4D74-B0DE-7213DFFE1A6C}">
      <dgm:prSet/>
      <dgm:spPr/>
      <dgm:t>
        <a:bodyPr/>
        <a:lstStyle/>
        <a:p>
          <a:endParaRPr lang="en-GB" sz="1600" b="1">
            <a:solidFill>
              <a:schemeClr val="bg1"/>
            </a:solidFill>
          </a:endParaRPr>
        </a:p>
      </dgm:t>
    </dgm:pt>
    <dgm:pt modelId="{E8AF400F-B3E8-48BC-83BC-27E3C7DF657B}">
      <dgm:prSet phldrT="[Text]" custT="1"/>
      <dgm:spPr/>
      <dgm:t>
        <a:bodyPr/>
        <a:lstStyle/>
        <a:p>
          <a:r>
            <a:rPr lang="en-US" sz="1600" b="1" dirty="0" smtClean="0">
              <a:solidFill>
                <a:schemeClr val="bg1"/>
              </a:solidFill>
            </a:rPr>
            <a:t>High Exposure Factor Indexes</a:t>
          </a:r>
          <a:endParaRPr lang="en-GB" sz="1600" b="1" dirty="0">
            <a:solidFill>
              <a:schemeClr val="bg1"/>
            </a:solidFill>
          </a:endParaRPr>
        </a:p>
      </dgm:t>
    </dgm:pt>
    <dgm:pt modelId="{C7EC5A01-6A4E-4C8C-929D-B7694896DF43}" type="parTrans" cxnId="{C8F36B37-0FC5-4929-BC6C-590ECDCB386E}">
      <dgm:prSet/>
      <dgm:spPr/>
      <dgm:t>
        <a:bodyPr/>
        <a:lstStyle/>
        <a:p>
          <a:endParaRPr lang="en-GB" sz="1600" b="1">
            <a:solidFill>
              <a:schemeClr val="bg1"/>
            </a:solidFill>
          </a:endParaRPr>
        </a:p>
      </dgm:t>
    </dgm:pt>
    <dgm:pt modelId="{AC3036EB-F82B-4F80-B1CD-6D2E843E2629}" type="sibTrans" cxnId="{C8F36B37-0FC5-4929-BC6C-590ECDCB386E}">
      <dgm:prSet/>
      <dgm:spPr/>
      <dgm:t>
        <a:bodyPr/>
        <a:lstStyle/>
        <a:p>
          <a:endParaRPr lang="en-GB" sz="1600" b="1">
            <a:solidFill>
              <a:schemeClr val="bg1"/>
            </a:solidFill>
          </a:endParaRPr>
        </a:p>
      </dgm:t>
    </dgm:pt>
    <dgm:pt modelId="{F1215EBA-F220-453B-B5DD-6AFFF3539667}">
      <dgm:prSet phldrT="[Text]" custT="1"/>
      <dgm:spPr/>
      <dgm:t>
        <a:bodyPr/>
        <a:lstStyle/>
        <a:p>
          <a:r>
            <a:rPr lang="en-US" sz="1600" b="1" dirty="0" smtClean="0">
              <a:solidFill>
                <a:schemeClr val="bg1"/>
              </a:solidFill>
            </a:rPr>
            <a:t>High Capacity Factor Indexes</a:t>
          </a:r>
          <a:endParaRPr lang="en-GB" sz="1600" b="1" dirty="0">
            <a:solidFill>
              <a:schemeClr val="bg1"/>
            </a:solidFill>
          </a:endParaRPr>
        </a:p>
      </dgm:t>
    </dgm:pt>
    <dgm:pt modelId="{438C7C42-58AA-4103-9A1C-B0A948DF8605}" type="parTrans" cxnId="{78C37595-CE99-4B28-816F-11452C46A81E}">
      <dgm:prSet/>
      <dgm:spPr/>
      <dgm:t>
        <a:bodyPr/>
        <a:lstStyle/>
        <a:p>
          <a:endParaRPr lang="en-GB" sz="1600" b="1">
            <a:solidFill>
              <a:schemeClr val="bg1"/>
            </a:solidFill>
          </a:endParaRPr>
        </a:p>
      </dgm:t>
    </dgm:pt>
    <dgm:pt modelId="{37C7FAC9-6766-4194-B0A9-1C17A8C828CB}" type="sibTrans" cxnId="{78C37595-CE99-4B28-816F-11452C46A81E}">
      <dgm:prSet/>
      <dgm:spPr/>
      <dgm:t>
        <a:bodyPr/>
        <a:lstStyle/>
        <a:p>
          <a:endParaRPr lang="en-GB" sz="1600" b="1">
            <a:solidFill>
              <a:schemeClr val="bg1"/>
            </a:solidFill>
          </a:endParaRPr>
        </a:p>
      </dgm:t>
    </dgm:pt>
    <dgm:pt modelId="{97126C25-0FC4-4C56-88B0-1CAC4117907E}">
      <dgm:prSet phldrT="[Text]" custT="1"/>
      <dgm:spPr/>
      <dgm:t>
        <a:bodyPr/>
        <a:lstStyle/>
        <a:p>
          <a:r>
            <a:rPr lang="en-US" sz="1600" b="1" dirty="0" smtClean="0">
              <a:solidFill>
                <a:schemeClr val="bg1"/>
              </a:solidFill>
            </a:rPr>
            <a:t>Market Cap Benchmark Indexes</a:t>
          </a:r>
          <a:endParaRPr lang="en-GB" sz="1600" b="1" dirty="0">
            <a:solidFill>
              <a:schemeClr val="bg1"/>
            </a:solidFill>
          </a:endParaRPr>
        </a:p>
      </dgm:t>
    </dgm:pt>
    <dgm:pt modelId="{BF05B005-9597-427F-A846-BB1CA77FC3F9}" type="parTrans" cxnId="{D7DF13F8-3E53-422F-8CA4-EBB7B5877D97}">
      <dgm:prSet/>
      <dgm:spPr/>
      <dgm:t>
        <a:bodyPr/>
        <a:lstStyle/>
        <a:p>
          <a:endParaRPr lang="en-GB" sz="1600" b="1">
            <a:solidFill>
              <a:schemeClr val="bg1"/>
            </a:solidFill>
          </a:endParaRPr>
        </a:p>
      </dgm:t>
    </dgm:pt>
    <dgm:pt modelId="{25771803-1CD2-4AD4-8A0E-CBD9E5B1FF42}" type="sibTrans" cxnId="{D7DF13F8-3E53-422F-8CA4-EBB7B5877D97}">
      <dgm:prSet/>
      <dgm:spPr/>
      <dgm:t>
        <a:bodyPr/>
        <a:lstStyle/>
        <a:p>
          <a:endParaRPr lang="en-GB" sz="1600" b="1">
            <a:solidFill>
              <a:schemeClr val="bg1"/>
            </a:solidFill>
          </a:endParaRPr>
        </a:p>
      </dgm:t>
    </dgm:pt>
    <dgm:pt modelId="{168E2C92-89D8-49F8-9F4A-26D23F2E0076}" type="pres">
      <dgm:prSet presAssocID="{2D304AA5-E6D7-42C6-8CE1-A3B8E3C7CF77}" presName="Name0" presStyleCnt="0">
        <dgm:presLayoutVars>
          <dgm:dir/>
          <dgm:animLvl val="lvl"/>
          <dgm:resizeHandles val="exact"/>
        </dgm:presLayoutVars>
      </dgm:prSet>
      <dgm:spPr/>
    </dgm:pt>
    <dgm:pt modelId="{0E0281CE-68A1-48DB-A9B8-0A55602F00D5}" type="pres">
      <dgm:prSet presAssocID="{A7BFE399-97C1-4325-9A9C-825AF156E76E}" presName="Name8" presStyleCnt="0"/>
      <dgm:spPr/>
    </dgm:pt>
    <dgm:pt modelId="{5356A4A4-69D7-445E-8B26-55BE1B0D7856}" type="pres">
      <dgm:prSet presAssocID="{A7BFE399-97C1-4325-9A9C-825AF156E76E}" presName="level" presStyleLbl="node1" presStyleIdx="0" presStyleCnt="5" custScaleX="100146">
        <dgm:presLayoutVars>
          <dgm:chMax val="1"/>
          <dgm:bulletEnabled val="1"/>
        </dgm:presLayoutVars>
      </dgm:prSet>
      <dgm:spPr/>
      <dgm:t>
        <a:bodyPr/>
        <a:lstStyle/>
        <a:p>
          <a:endParaRPr lang="en-GB"/>
        </a:p>
      </dgm:t>
    </dgm:pt>
    <dgm:pt modelId="{1308B206-AF33-4B86-843E-7D8E594C8C03}" type="pres">
      <dgm:prSet presAssocID="{A7BFE399-97C1-4325-9A9C-825AF156E76E}" presName="levelTx" presStyleLbl="revTx" presStyleIdx="0" presStyleCnt="0">
        <dgm:presLayoutVars>
          <dgm:chMax val="1"/>
          <dgm:bulletEnabled val="1"/>
        </dgm:presLayoutVars>
      </dgm:prSet>
      <dgm:spPr/>
      <dgm:t>
        <a:bodyPr/>
        <a:lstStyle/>
        <a:p>
          <a:endParaRPr lang="en-GB"/>
        </a:p>
      </dgm:t>
    </dgm:pt>
    <dgm:pt modelId="{C5FE6A44-B9A9-4308-A2BB-747DEC492BF9}" type="pres">
      <dgm:prSet presAssocID="{9CD0FC76-997E-456C-B5FB-D2E950D73A9F}" presName="Name8" presStyleCnt="0"/>
      <dgm:spPr/>
    </dgm:pt>
    <dgm:pt modelId="{941F234B-0754-47F7-93CC-05D8533E3DFA}" type="pres">
      <dgm:prSet presAssocID="{9CD0FC76-997E-456C-B5FB-D2E950D73A9F}" presName="level" presStyleLbl="node1" presStyleIdx="1" presStyleCnt="5" custScaleX="99520">
        <dgm:presLayoutVars>
          <dgm:chMax val="1"/>
          <dgm:bulletEnabled val="1"/>
        </dgm:presLayoutVars>
      </dgm:prSet>
      <dgm:spPr/>
      <dgm:t>
        <a:bodyPr/>
        <a:lstStyle/>
        <a:p>
          <a:endParaRPr lang="en-GB"/>
        </a:p>
      </dgm:t>
    </dgm:pt>
    <dgm:pt modelId="{EC1EA237-609F-44FC-BFC5-635F1C4DB0A3}" type="pres">
      <dgm:prSet presAssocID="{9CD0FC76-997E-456C-B5FB-D2E950D73A9F}" presName="levelTx" presStyleLbl="revTx" presStyleIdx="0" presStyleCnt="0">
        <dgm:presLayoutVars>
          <dgm:chMax val="1"/>
          <dgm:bulletEnabled val="1"/>
        </dgm:presLayoutVars>
      </dgm:prSet>
      <dgm:spPr/>
      <dgm:t>
        <a:bodyPr/>
        <a:lstStyle/>
        <a:p>
          <a:endParaRPr lang="en-GB"/>
        </a:p>
      </dgm:t>
    </dgm:pt>
    <dgm:pt modelId="{6D27E7B2-AAF2-48E8-9F2C-0E49FFE98E0F}" type="pres">
      <dgm:prSet presAssocID="{E8AF400F-B3E8-48BC-83BC-27E3C7DF657B}" presName="Name8" presStyleCnt="0"/>
      <dgm:spPr/>
    </dgm:pt>
    <dgm:pt modelId="{DDFAAC53-C3E0-42D6-9228-3560C743CD29}" type="pres">
      <dgm:prSet presAssocID="{E8AF400F-B3E8-48BC-83BC-27E3C7DF657B}" presName="level" presStyleLbl="node1" presStyleIdx="2" presStyleCnt="5">
        <dgm:presLayoutVars>
          <dgm:chMax val="1"/>
          <dgm:bulletEnabled val="1"/>
        </dgm:presLayoutVars>
      </dgm:prSet>
      <dgm:spPr/>
      <dgm:t>
        <a:bodyPr/>
        <a:lstStyle/>
        <a:p>
          <a:endParaRPr lang="en-GB"/>
        </a:p>
      </dgm:t>
    </dgm:pt>
    <dgm:pt modelId="{52957087-1D63-4451-8D31-2CC68F464D2B}" type="pres">
      <dgm:prSet presAssocID="{E8AF400F-B3E8-48BC-83BC-27E3C7DF657B}" presName="levelTx" presStyleLbl="revTx" presStyleIdx="0" presStyleCnt="0">
        <dgm:presLayoutVars>
          <dgm:chMax val="1"/>
          <dgm:bulletEnabled val="1"/>
        </dgm:presLayoutVars>
      </dgm:prSet>
      <dgm:spPr/>
      <dgm:t>
        <a:bodyPr/>
        <a:lstStyle/>
        <a:p>
          <a:endParaRPr lang="en-GB"/>
        </a:p>
      </dgm:t>
    </dgm:pt>
    <dgm:pt modelId="{D97AF138-0011-4072-862A-50D06F71B0FA}" type="pres">
      <dgm:prSet presAssocID="{F1215EBA-F220-453B-B5DD-6AFFF3539667}" presName="Name8" presStyleCnt="0"/>
      <dgm:spPr/>
    </dgm:pt>
    <dgm:pt modelId="{EC314657-C589-4AF0-9C79-1D5BB5A6CC31}" type="pres">
      <dgm:prSet presAssocID="{F1215EBA-F220-453B-B5DD-6AFFF3539667}" presName="level" presStyleLbl="node1" presStyleIdx="3" presStyleCnt="5">
        <dgm:presLayoutVars>
          <dgm:chMax val="1"/>
          <dgm:bulletEnabled val="1"/>
        </dgm:presLayoutVars>
      </dgm:prSet>
      <dgm:spPr/>
      <dgm:t>
        <a:bodyPr/>
        <a:lstStyle/>
        <a:p>
          <a:endParaRPr lang="en-GB"/>
        </a:p>
      </dgm:t>
    </dgm:pt>
    <dgm:pt modelId="{AD44E869-6C2C-4E1A-9439-3D82E8CF0108}" type="pres">
      <dgm:prSet presAssocID="{F1215EBA-F220-453B-B5DD-6AFFF3539667}" presName="levelTx" presStyleLbl="revTx" presStyleIdx="0" presStyleCnt="0">
        <dgm:presLayoutVars>
          <dgm:chMax val="1"/>
          <dgm:bulletEnabled val="1"/>
        </dgm:presLayoutVars>
      </dgm:prSet>
      <dgm:spPr/>
      <dgm:t>
        <a:bodyPr/>
        <a:lstStyle/>
        <a:p>
          <a:endParaRPr lang="en-GB"/>
        </a:p>
      </dgm:t>
    </dgm:pt>
    <dgm:pt modelId="{680F70DA-88B8-4114-8113-1531325030B0}" type="pres">
      <dgm:prSet presAssocID="{97126C25-0FC4-4C56-88B0-1CAC4117907E}" presName="Name8" presStyleCnt="0"/>
      <dgm:spPr/>
    </dgm:pt>
    <dgm:pt modelId="{20FF8ED5-4F84-4F50-A5B9-0B8DBD41E7BA}" type="pres">
      <dgm:prSet presAssocID="{97126C25-0FC4-4C56-88B0-1CAC4117907E}" presName="level" presStyleLbl="node1" presStyleIdx="4" presStyleCnt="5">
        <dgm:presLayoutVars>
          <dgm:chMax val="1"/>
          <dgm:bulletEnabled val="1"/>
        </dgm:presLayoutVars>
      </dgm:prSet>
      <dgm:spPr/>
      <dgm:t>
        <a:bodyPr/>
        <a:lstStyle/>
        <a:p>
          <a:endParaRPr lang="en-GB"/>
        </a:p>
      </dgm:t>
    </dgm:pt>
    <dgm:pt modelId="{7D3DCDDC-45C5-4814-9105-79F0565D9774}" type="pres">
      <dgm:prSet presAssocID="{97126C25-0FC4-4C56-88B0-1CAC4117907E}" presName="levelTx" presStyleLbl="revTx" presStyleIdx="0" presStyleCnt="0">
        <dgm:presLayoutVars>
          <dgm:chMax val="1"/>
          <dgm:bulletEnabled val="1"/>
        </dgm:presLayoutVars>
      </dgm:prSet>
      <dgm:spPr/>
      <dgm:t>
        <a:bodyPr/>
        <a:lstStyle/>
        <a:p>
          <a:endParaRPr lang="en-GB"/>
        </a:p>
      </dgm:t>
    </dgm:pt>
  </dgm:ptLst>
  <dgm:cxnLst>
    <dgm:cxn modelId="{74355C53-2818-4D74-B0DE-7213DFFE1A6C}" srcId="{2D304AA5-E6D7-42C6-8CE1-A3B8E3C7CF77}" destId="{9CD0FC76-997E-456C-B5FB-D2E950D73A9F}" srcOrd="1" destOrd="0" parTransId="{4F156709-FE4F-430E-ADF1-B6B34475FD39}" sibTransId="{E9359374-9DA9-4B39-8036-59D6F9AFA34F}"/>
    <dgm:cxn modelId="{4E48B568-26D1-4DD2-BB9F-EB9D3198E879}" type="presOf" srcId="{97126C25-0FC4-4C56-88B0-1CAC4117907E}" destId="{20FF8ED5-4F84-4F50-A5B9-0B8DBD41E7BA}" srcOrd="0" destOrd="0" presId="urn:microsoft.com/office/officeart/2005/8/layout/pyramid1"/>
    <dgm:cxn modelId="{211C5447-0266-4322-BFAD-712D8E0192C6}" srcId="{2D304AA5-E6D7-42C6-8CE1-A3B8E3C7CF77}" destId="{A7BFE399-97C1-4325-9A9C-825AF156E76E}" srcOrd="0" destOrd="0" parTransId="{248F26F6-F47F-44E3-B005-BEA943CD8B0A}" sibTransId="{7B6DBB75-91AF-407F-9881-8A21E2E34DC3}"/>
    <dgm:cxn modelId="{8AF1C0BF-CC82-4ED4-B01C-37DA8631ACE1}" type="presOf" srcId="{E8AF400F-B3E8-48BC-83BC-27E3C7DF657B}" destId="{DDFAAC53-C3E0-42D6-9228-3560C743CD29}" srcOrd="0" destOrd="0" presId="urn:microsoft.com/office/officeart/2005/8/layout/pyramid1"/>
    <dgm:cxn modelId="{E78FDE63-CEB5-4787-98D8-93125CEDDA1F}" type="presOf" srcId="{9CD0FC76-997E-456C-B5FB-D2E950D73A9F}" destId="{EC1EA237-609F-44FC-BFC5-635F1C4DB0A3}" srcOrd="1" destOrd="0" presId="urn:microsoft.com/office/officeart/2005/8/layout/pyramid1"/>
    <dgm:cxn modelId="{3E39E7E8-DD60-41C5-9968-9871F91D5495}" type="presOf" srcId="{A7BFE399-97C1-4325-9A9C-825AF156E76E}" destId="{1308B206-AF33-4B86-843E-7D8E594C8C03}" srcOrd="1" destOrd="0" presId="urn:microsoft.com/office/officeart/2005/8/layout/pyramid1"/>
    <dgm:cxn modelId="{319F0C3A-BF83-4B72-ABC8-CD82D0C98DEC}" type="presOf" srcId="{F1215EBA-F220-453B-B5DD-6AFFF3539667}" destId="{EC314657-C589-4AF0-9C79-1D5BB5A6CC31}" srcOrd="0" destOrd="0" presId="urn:microsoft.com/office/officeart/2005/8/layout/pyramid1"/>
    <dgm:cxn modelId="{9F78CCBD-E49D-47E0-A6B3-22C9E6E96FD5}" type="presOf" srcId="{9CD0FC76-997E-456C-B5FB-D2E950D73A9F}" destId="{941F234B-0754-47F7-93CC-05D8533E3DFA}" srcOrd="0" destOrd="0" presId="urn:microsoft.com/office/officeart/2005/8/layout/pyramid1"/>
    <dgm:cxn modelId="{58A8F74D-1248-4012-88E8-CAB59C1181AA}" type="presOf" srcId="{A7BFE399-97C1-4325-9A9C-825AF156E76E}" destId="{5356A4A4-69D7-445E-8B26-55BE1B0D7856}" srcOrd="0" destOrd="0" presId="urn:microsoft.com/office/officeart/2005/8/layout/pyramid1"/>
    <dgm:cxn modelId="{D7DF13F8-3E53-422F-8CA4-EBB7B5877D97}" srcId="{2D304AA5-E6D7-42C6-8CE1-A3B8E3C7CF77}" destId="{97126C25-0FC4-4C56-88B0-1CAC4117907E}" srcOrd="4" destOrd="0" parTransId="{BF05B005-9597-427F-A846-BB1CA77FC3F9}" sibTransId="{25771803-1CD2-4AD4-8A0E-CBD9E5B1FF42}"/>
    <dgm:cxn modelId="{C8F36B37-0FC5-4929-BC6C-590ECDCB386E}" srcId="{2D304AA5-E6D7-42C6-8CE1-A3B8E3C7CF77}" destId="{E8AF400F-B3E8-48BC-83BC-27E3C7DF657B}" srcOrd="2" destOrd="0" parTransId="{C7EC5A01-6A4E-4C8C-929D-B7694896DF43}" sibTransId="{AC3036EB-F82B-4F80-B1CD-6D2E843E2629}"/>
    <dgm:cxn modelId="{78C37595-CE99-4B28-816F-11452C46A81E}" srcId="{2D304AA5-E6D7-42C6-8CE1-A3B8E3C7CF77}" destId="{F1215EBA-F220-453B-B5DD-6AFFF3539667}" srcOrd="3" destOrd="0" parTransId="{438C7C42-58AA-4103-9A1C-B0A948DF8605}" sibTransId="{37C7FAC9-6766-4194-B0A9-1C17A8C828CB}"/>
    <dgm:cxn modelId="{433E90E2-CBFB-456F-A2A6-A570547CAD31}" type="presOf" srcId="{F1215EBA-F220-453B-B5DD-6AFFF3539667}" destId="{AD44E869-6C2C-4E1A-9439-3D82E8CF0108}" srcOrd="1" destOrd="0" presId="urn:microsoft.com/office/officeart/2005/8/layout/pyramid1"/>
    <dgm:cxn modelId="{74A977B9-AEE6-41E7-8D2E-693AB20ABD66}" type="presOf" srcId="{2D304AA5-E6D7-42C6-8CE1-A3B8E3C7CF77}" destId="{168E2C92-89D8-49F8-9F4A-26D23F2E0076}" srcOrd="0" destOrd="0" presId="urn:microsoft.com/office/officeart/2005/8/layout/pyramid1"/>
    <dgm:cxn modelId="{70BD1890-D31A-4349-8648-612C9A89E572}" type="presOf" srcId="{97126C25-0FC4-4C56-88B0-1CAC4117907E}" destId="{7D3DCDDC-45C5-4814-9105-79F0565D9774}" srcOrd="1" destOrd="0" presId="urn:microsoft.com/office/officeart/2005/8/layout/pyramid1"/>
    <dgm:cxn modelId="{EAA02005-060C-4F6A-885F-43A4B01B75C8}" type="presOf" srcId="{E8AF400F-B3E8-48BC-83BC-27E3C7DF657B}" destId="{52957087-1D63-4451-8D31-2CC68F464D2B}" srcOrd="1" destOrd="0" presId="urn:microsoft.com/office/officeart/2005/8/layout/pyramid1"/>
    <dgm:cxn modelId="{FF2F9A07-0637-4874-BF05-C4B7D48A4DD8}" type="presParOf" srcId="{168E2C92-89D8-49F8-9F4A-26D23F2E0076}" destId="{0E0281CE-68A1-48DB-A9B8-0A55602F00D5}" srcOrd="0" destOrd="0" presId="urn:microsoft.com/office/officeart/2005/8/layout/pyramid1"/>
    <dgm:cxn modelId="{95DB570A-D05E-414A-851D-C147159CE12D}" type="presParOf" srcId="{0E0281CE-68A1-48DB-A9B8-0A55602F00D5}" destId="{5356A4A4-69D7-445E-8B26-55BE1B0D7856}" srcOrd="0" destOrd="0" presId="urn:microsoft.com/office/officeart/2005/8/layout/pyramid1"/>
    <dgm:cxn modelId="{3CF2FBE4-ED70-47BB-934D-EA1638743A91}" type="presParOf" srcId="{0E0281CE-68A1-48DB-A9B8-0A55602F00D5}" destId="{1308B206-AF33-4B86-843E-7D8E594C8C03}" srcOrd="1" destOrd="0" presId="urn:microsoft.com/office/officeart/2005/8/layout/pyramid1"/>
    <dgm:cxn modelId="{EBAFAAFD-BC39-4A4B-905E-251FA9DD14BF}" type="presParOf" srcId="{168E2C92-89D8-49F8-9F4A-26D23F2E0076}" destId="{C5FE6A44-B9A9-4308-A2BB-747DEC492BF9}" srcOrd="1" destOrd="0" presId="urn:microsoft.com/office/officeart/2005/8/layout/pyramid1"/>
    <dgm:cxn modelId="{30029D6D-8D5F-4D73-8AF3-3644C6C31783}" type="presParOf" srcId="{C5FE6A44-B9A9-4308-A2BB-747DEC492BF9}" destId="{941F234B-0754-47F7-93CC-05D8533E3DFA}" srcOrd="0" destOrd="0" presId="urn:microsoft.com/office/officeart/2005/8/layout/pyramid1"/>
    <dgm:cxn modelId="{7C5FC52E-3F5F-437D-87E9-5082BF91ED8C}" type="presParOf" srcId="{C5FE6A44-B9A9-4308-A2BB-747DEC492BF9}" destId="{EC1EA237-609F-44FC-BFC5-635F1C4DB0A3}" srcOrd="1" destOrd="0" presId="urn:microsoft.com/office/officeart/2005/8/layout/pyramid1"/>
    <dgm:cxn modelId="{0D3C6C26-3F5E-4C30-8243-D4983E3959E8}" type="presParOf" srcId="{168E2C92-89D8-49F8-9F4A-26D23F2E0076}" destId="{6D27E7B2-AAF2-48E8-9F2C-0E49FFE98E0F}" srcOrd="2" destOrd="0" presId="urn:microsoft.com/office/officeart/2005/8/layout/pyramid1"/>
    <dgm:cxn modelId="{37527C9F-BE60-48CE-AFD6-08FD4176A86E}" type="presParOf" srcId="{6D27E7B2-AAF2-48E8-9F2C-0E49FFE98E0F}" destId="{DDFAAC53-C3E0-42D6-9228-3560C743CD29}" srcOrd="0" destOrd="0" presId="urn:microsoft.com/office/officeart/2005/8/layout/pyramid1"/>
    <dgm:cxn modelId="{6C38E68C-2295-4FFE-BEAA-54001F9E9140}" type="presParOf" srcId="{6D27E7B2-AAF2-48E8-9F2C-0E49FFE98E0F}" destId="{52957087-1D63-4451-8D31-2CC68F464D2B}" srcOrd="1" destOrd="0" presId="urn:microsoft.com/office/officeart/2005/8/layout/pyramid1"/>
    <dgm:cxn modelId="{01747EE8-D05F-4A16-B26C-60A6AA508440}" type="presParOf" srcId="{168E2C92-89D8-49F8-9F4A-26D23F2E0076}" destId="{D97AF138-0011-4072-862A-50D06F71B0FA}" srcOrd="3" destOrd="0" presId="urn:microsoft.com/office/officeart/2005/8/layout/pyramid1"/>
    <dgm:cxn modelId="{6D057270-659F-4CC9-BA86-514F66F5C868}" type="presParOf" srcId="{D97AF138-0011-4072-862A-50D06F71B0FA}" destId="{EC314657-C589-4AF0-9C79-1D5BB5A6CC31}" srcOrd="0" destOrd="0" presId="urn:microsoft.com/office/officeart/2005/8/layout/pyramid1"/>
    <dgm:cxn modelId="{B1381CB5-CF7B-4777-B25E-5524DB3649C4}" type="presParOf" srcId="{D97AF138-0011-4072-862A-50D06F71B0FA}" destId="{AD44E869-6C2C-4E1A-9439-3D82E8CF0108}" srcOrd="1" destOrd="0" presId="urn:microsoft.com/office/officeart/2005/8/layout/pyramid1"/>
    <dgm:cxn modelId="{1E29FC7A-C667-4C3B-9C1E-8F88FD534263}" type="presParOf" srcId="{168E2C92-89D8-49F8-9F4A-26D23F2E0076}" destId="{680F70DA-88B8-4114-8113-1531325030B0}" srcOrd="4" destOrd="0" presId="urn:microsoft.com/office/officeart/2005/8/layout/pyramid1"/>
    <dgm:cxn modelId="{FEA1620C-D667-4F2A-BC8F-DCFB1562A2C1}" type="presParOf" srcId="{680F70DA-88B8-4114-8113-1531325030B0}" destId="{20FF8ED5-4F84-4F50-A5B9-0B8DBD41E7BA}" srcOrd="0" destOrd="0" presId="urn:microsoft.com/office/officeart/2005/8/layout/pyramid1"/>
    <dgm:cxn modelId="{E8B8D6DA-33BC-4331-8E1C-95A418FB2FBB}" type="presParOf" srcId="{680F70DA-88B8-4114-8113-1531325030B0}" destId="{7D3DCDDC-45C5-4814-9105-79F0565D9774}" srcOrd="1" destOrd="0" presId="urn:microsoft.com/office/officeart/2005/8/layout/pyramid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A4A4-69D7-445E-8B26-55BE1B0D7856}">
      <dsp:nvSpPr>
        <dsp:cNvPr id="0" name=""/>
        <dsp:cNvSpPr/>
      </dsp:nvSpPr>
      <dsp:spPr>
        <a:xfrm>
          <a:off x="2608049" y="0"/>
          <a:ext cx="1306405" cy="1020354"/>
        </a:xfrm>
        <a:prstGeom prst="trapezoid">
          <a:avLst>
            <a:gd name="adj" fmla="val 63924"/>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dirty="0" smtClean="0"/>
        </a:p>
        <a:p>
          <a:pPr lvl="0" algn="ctr" defTabSz="711200">
            <a:lnSpc>
              <a:spcPct val="90000"/>
            </a:lnSpc>
            <a:spcBef>
              <a:spcPct val="0"/>
            </a:spcBef>
            <a:spcAft>
              <a:spcPct val="35000"/>
            </a:spcAft>
          </a:pPr>
          <a:r>
            <a:rPr lang="en-US" sz="1600" b="1" kern="1200" dirty="0" smtClean="0">
              <a:solidFill>
                <a:schemeClr val="bg1"/>
              </a:solidFill>
            </a:rPr>
            <a:t>Pure  </a:t>
          </a:r>
        </a:p>
        <a:p>
          <a:pPr lvl="0" algn="ctr" defTabSz="711200">
            <a:lnSpc>
              <a:spcPct val="90000"/>
            </a:lnSpc>
            <a:spcBef>
              <a:spcPct val="0"/>
            </a:spcBef>
            <a:spcAft>
              <a:spcPct val="35000"/>
            </a:spcAft>
          </a:pPr>
          <a:r>
            <a:rPr lang="en-US" sz="1600" b="1" kern="1200" dirty="0" smtClean="0">
              <a:solidFill>
                <a:schemeClr val="bg1"/>
              </a:solidFill>
            </a:rPr>
            <a:t> Factors</a:t>
          </a:r>
          <a:endParaRPr lang="en-GB" sz="1600" b="1" kern="1200" dirty="0">
            <a:solidFill>
              <a:schemeClr val="bg1"/>
            </a:solidFill>
          </a:endParaRPr>
        </a:p>
      </dsp:txBody>
      <dsp:txXfrm>
        <a:off x="2608049" y="0"/>
        <a:ext cx="1306405" cy="1020354"/>
      </dsp:txXfrm>
    </dsp:sp>
    <dsp:sp modelId="{941F234B-0754-47F7-93CC-05D8533E3DFA}">
      <dsp:nvSpPr>
        <dsp:cNvPr id="0" name=""/>
        <dsp:cNvSpPr/>
      </dsp:nvSpPr>
      <dsp:spPr>
        <a:xfrm>
          <a:off x="1963013" y="1020354"/>
          <a:ext cx="2596478" cy="1020354"/>
        </a:xfrm>
        <a:prstGeom prst="trapezoid">
          <a:avLst>
            <a:gd name="adj" fmla="val 63924"/>
          </a:avLst>
        </a:prstGeom>
        <a:solidFill>
          <a:schemeClr val="accent6">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Optimized Factor Indexes</a:t>
          </a:r>
          <a:endParaRPr lang="en-GB" sz="1600" b="1" kern="1200" dirty="0">
            <a:solidFill>
              <a:schemeClr val="bg1"/>
            </a:solidFill>
          </a:endParaRPr>
        </a:p>
      </dsp:txBody>
      <dsp:txXfrm>
        <a:off x="2417396" y="1020354"/>
        <a:ext cx="1687711" cy="1020354"/>
      </dsp:txXfrm>
    </dsp:sp>
    <dsp:sp modelId="{DDFAAC53-C3E0-42D6-9228-3560C743CD29}">
      <dsp:nvSpPr>
        <dsp:cNvPr id="0" name=""/>
        <dsp:cNvSpPr/>
      </dsp:nvSpPr>
      <dsp:spPr>
        <a:xfrm>
          <a:off x="1304500" y="2040708"/>
          <a:ext cx="3913502" cy="1020354"/>
        </a:xfrm>
        <a:prstGeom prst="trapezoid">
          <a:avLst>
            <a:gd name="adj" fmla="val 63924"/>
          </a:avLst>
        </a:prstGeom>
        <a:solidFill>
          <a:schemeClr val="accent6">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High Exposure Factor Indexes</a:t>
          </a:r>
          <a:endParaRPr lang="en-GB" sz="1600" b="1" kern="1200" dirty="0">
            <a:solidFill>
              <a:schemeClr val="bg1"/>
            </a:solidFill>
          </a:endParaRPr>
        </a:p>
      </dsp:txBody>
      <dsp:txXfrm>
        <a:off x="1989364" y="2040708"/>
        <a:ext cx="2543776" cy="1020354"/>
      </dsp:txXfrm>
    </dsp:sp>
    <dsp:sp modelId="{EC314657-C589-4AF0-9C79-1D5BB5A6CC31}">
      <dsp:nvSpPr>
        <dsp:cNvPr id="0" name=""/>
        <dsp:cNvSpPr/>
      </dsp:nvSpPr>
      <dsp:spPr>
        <a:xfrm>
          <a:off x="652250" y="3061063"/>
          <a:ext cx="5218003" cy="1020354"/>
        </a:xfrm>
        <a:prstGeom prst="trapezoid">
          <a:avLst>
            <a:gd name="adj" fmla="val 63924"/>
          </a:avLst>
        </a:prstGeom>
        <a:solidFill>
          <a:schemeClr val="accent6">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High Capacity Factor Indexes</a:t>
          </a:r>
          <a:endParaRPr lang="en-GB" sz="1600" b="1" kern="1200" dirty="0">
            <a:solidFill>
              <a:schemeClr val="bg1"/>
            </a:solidFill>
          </a:endParaRPr>
        </a:p>
      </dsp:txBody>
      <dsp:txXfrm>
        <a:off x="1565401" y="3061063"/>
        <a:ext cx="3391702" cy="1020354"/>
      </dsp:txXfrm>
    </dsp:sp>
    <dsp:sp modelId="{20FF8ED5-4F84-4F50-A5B9-0B8DBD41E7BA}">
      <dsp:nvSpPr>
        <dsp:cNvPr id="0" name=""/>
        <dsp:cNvSpPr/>
      </dsp:nvSpPr>
      <dsp:spPr>
        <a:xfrm>
          <a:off x="0" y="4081417"/>
          <a:ext cx="6522504" cy="1020354"/>
        </a:xfrm>
        <a:prstGeom prst="trapezoid">
          <a:avLst>
            <a:gd name="adj" fmla="val 63924"/>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Market Cap Benchmark Indexes</a:t>
          </a:r>
          <a:endParaRPr lang="en-GB" sz="1600" b="1" kern="1200" dirty="0">
            <a:solidFill>
              <a:schemeClr val="bg1"/>
            </a:solidFill>
          </a:endParaRPr>
        </a:p>
      </dsp:txBody>
      <dsp:txXfrm>
        <a:off x="1141438" y="4081417"/>
        <a:ext cx="4239628" cy="102035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1263" cy="492760"/>
          </a:xfrm>
          <a:prstGeom prst="rect">
            <a:avLst/>
          </a:prstGeom>
        </p:spPr>
        <p:txBody>
          <a:bodyPr vert="horz" lIns="94700" tIns="47350" rIns="94700" bIns="47350" rtlCol="0"/>
          <a:lstStyle>
            <a:lvl1pPr algn="l">
              <a:defRPr sz="1200"/>
            </a:lvl1pPr>
          </a:lstStyle>
          <a:p>
            <a:endParaRPr lang="en-US" dirty="0"/>
          </a:p>
        </p:txBody>
      </p:sp>
      <p:sp>
        <p:nvSpPr>
          <p:cNvPr id="3" name="Date Placeholder 2"/>
          <p:cNvSpPr>
            <a:spLocks noGrp="1"/>
          </p:cNvSpPr>
          <p:nvPr>
            <p:ph type="dt" sz="quarter" idx="1"/>
          </p:nvPr>
        </p:nvSpPr>
        <p:spPr>
          <a:xfrm>
            <a:off x="3805483" y="1"/>
            <a:ext cx="2911263" cy="492760"/>
          </a:xfrm>
          <a:prstGeom prst="rect">
            <a:avLst/>
          </a:prstGeom>
        </p:spPr>
        <p:txBody>
          <a:bodyPr vert="horz" lIns="94700" tIns="47350" rIns="94700" bIns="47350" rtlCol="0"/>
          <a:lstStyle>
            <a:lvl1pPr algn="r">
              <a:defRPr sz="1200"/>
            </a:lvl1pPr>
          </a:lstStyle>
          <a:p>
            <a:fld id="{8BAF65A3-EAF0-8D46-BB35-B6F70C09664B}" type="datetimeFigureOut">
              <a:rPr lang="en-US" smtClean="0"/>
              <a:t>9/29/2015</a:t>
            </a:fld>
            <a:endParaRPr lang="en-US" dirty="0"/>
          </a:p>
        </p:txBody>
      </p:sp>
      <p:sp>
        <p:nvSpPr>
          <p:cNvPr id="4" name="Footer Placeholder 3"/>
          <p:cNvSpPr>
            <a:spLocks noGrp="1"/>
          </p:cNvSpPr>
          <p:nvPr>
            <p:ph type="ftr" sz="quarter" idx="2"/>
          </p:nvPr>
        </p:nvSpPr>
        <p:spPr>
          <a:xfrm>
            <a:off x="0" y="9360730"/>
            <a:ext cx="2911263" cy="492760"/>
          </a:xfrm>
          <a:prstGeom prst="rect">
            <a:avLst/>
          </a:prstGeom>
        </p:spPr>
        <p:txBody>
          <a:bodyPr vert="horz" lIns="94700" tIns="47350" rIns="94700" bIns="473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05483" y="9360730"/>
            <a:ext cx="2911263" cy="492760"/>
          </a:xfrm>
          <a:prstGeom prst="rect">
            <a:avLst/>
          </a:prstGeom>
        </p:spPr>
        <p:txBody>
          <a:bodyPr vert="horz" lIns="94700" tIns="47350" rIns="94700" bIns="47350" rtlCol="0" anchor="b"/>
          <a:lstStyle>
            <a:lvl1pPr algn="r">
              <a:defRPr sz="1200"/>
            </a:lvl1pPr>
          </a:lstStyle>
          <a:p>
            <a:fld id="{6FDD2596-4D7B-6B4A-8668-69393A9CFB51}" type="slidenum">
              <a:rPr lang="en-US" smtClean="0"/>
              <a:t>‹#›</a:t>
            </a:fld>
            <a:endParaRPr lang="en-US" dirty="0"/>
          </a:p>
        </p:txBody>
      </p:sp>
    </p:spTree>
    <p:extLst>
      <p:ext uri="{BB962C8B-B14F-4D97-AF65-F5344CB8AC3E}">
        <p14:creationId xmlns:p14="http://schemas.microsoft.com/office/powerpoint/2010/main" val="29224161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1263" cy="492760"/>
          </a:xfrm>
          <a:prstGeom prst="rect">
            <a:avLst/>
          </a:prstGeom>
        </p:spPr>
        <p:txBody>
          <a:bodyPr vert="horz" lIns="94700" tIns="47350" rIns="94700" bIns="47350" rtlCol="0"/>
          <a:lstStyle>
            <a:lvl1pPr algn="l">
              <a:defRPr sz="1200"/>
            </a:lvl1pPr>
          </a:lstStyle>
          <a:p>
            <a:endParaRPr lang="en-US" dirty="0"/>
          </a:p>
        </p:txBody>
      </p:sp>
      <p:sp>
        <p:nvSpPr>
          <p:cNvPr id="3" name="Date Placeholder 2"/>
          <p:cNvSpPr>
            <a:spLocks noGrp="1"/>
          </p:cNvSpPr>
          <p:nvPr>
            <p:ph type="dt" idx="1"/>
          </p:nvPr>
        </p:nvSpPr>
        <p:spPr>
          <a:xfrm>
            <a:off x="3805483" y="1"/>
            <a:ext cx="2911263" cy="492760"/>
          </a:xfrm>
          <a:prstGeom prst="rect">
            <a:avLst/>
          </a:prstGeom>
        </p:spPr>
        <p:txBody>
          <a:bodyPr vert="horz" lIns="94700" tIns="47350" rIns="94700" bIns="47350" rtlCol="0"/>
          <a:lstStyle>
            <a:lvl1pPr algn="r">
              <a:defRPr sz="1200"/>
            </a:lvl1pPr>
          </a:lstStyle>
          <a:p>
            <a:fld id="{092BEFC3-455F-A648-98F0-D686907E2B3E}" type="datetimeFigureOut">
              <a:rPr lang="en-US" smtClean="0"/>
              <a:t>9/29/2015</a:t>
            </a:fld>
            <a:endParaRPr lang="en-US" dirty="0"/>
          </a:p>
        </p:txBody>
      </p:sp>
      <p:sp>
        <p:nvSpPr>
          <p:cNvPr id="4" name="Slide Image Placeholder 3"/>
          <p:cNvSpPr>
            <a:spLocks noGrp="1" noRot="1" noChangeAspect="1"/>
          </p:cNvSpPr>
          <p:nvPr>
            <p:ph type="sldImg" idx="2"/>
          </p:nvPr>
        </p:nvSpPr>
        <p:spPr>
          <a:xfrm>
            <a:off x="896938" y="739775"/>
            <a:ext cx="4924425" cy="3694113"/>
          </a:xfrm>
          <a:prstGeom prst="rect">
            <a:avLst/>
          </a:prstGeom>
          <a:noFill/>
          <a:ln w="12700">
            <a:solidFill>
              <a:prstClr val="black"/>
            </a:solidFill>
          </a:ln>
        </p:spPr>
        <p:txBody>
          <a:bodyPr vert="horz" lIns="94700" tIns="47350" rIns="94700" bIns="47350" rtlCol="0" anchor="ctr"/>
          <a:lstStyle/>
          <a:p>
            <a:endParaRPr lang="en-US" dirty="0"/>
          </a:p>
        </p:txBody>
      </p:sp>
      <p:sp>
        <p:nvSpPr>
          <p:cNvPr id="5" name="Notes Placeholder 4"/>
          <p:cNvSpPr>
            <a:spLocks noGrp="1"/>
          </p:cNvSpPr>
          <p:nvPr>
            <p:ph type="body" sz="quarter" idx="3"/>
          </p:nvPr>
        </p:nvSpPr>
        <p:spPr>
          <a:xfrm>
            <a:off x="671830" y="4681220"/>
            <a:ext cx="5374640" cy="4434840"/>
          </a:xfrm>
          <a:prstGeom prst="rect">
            <a:avLst/>
          </a:prstGeom>
        </p:spPr>
        <p:txBody>
          <a:bodyPr vert="horz" lIns="94700" tIns="47350" rIns="94700" bIns="4735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60730"/>
            <a:ext cx="2911263" cy="492760"/>
          </a:xfrm>
          <a:prstGeom prst="rect">
            <a:avLst/>
          </a:prstGeom>
        </p:spPr>
        <p:txBody>
          <a:bodyPr vert="horz" lIns="94700" tIns="47350" rIns="94700" bIns="473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5483" y="9360730"/>
            <a:ext cx="2911263" cy="492760"/>
          </a:xfrm>
          <a:prstGeom prst="rect">
            <a:avLst/>
          </a:prstGeom>
        </p:spPr>
        <p:txBody>
          <a:bodyPr vert="horz" lIns="94700" tIns="47350" rIns="94700" bIns="47350" rtlCol="0" anchor="b"/>
          <a:lstStyle>
            <a:lvl1pPr algn="r">
              <a:defRPr sz="1200"/>
            </a:lvl1pPr>
          </a:lstStyle>
          <a:p>
            <a:fld id="{E0D1CB70-96A2-1B47-BE1C-4D2608E5FBDD}" type="slidenum">
              <a:rPr lang="en-US" smtClean="0"/>
              <a:t>‹#›</a:t>
            </a:fld>
            <a:endParaRPr lang="en-US" dirty="0"/>
          </a:p>
        </p:txBody>
      </p:sp>
    </p:spTree>
    <p:extLst>
      <p:ext uri="{BB962C8B-B14F-4D97-AF65-F5344CB8AC3E}">
        <p14:creationId xmlns:p14="http://schemas.microsoft.com/office/powerpoint/2010/main" val="28330407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57856" indent="-291483" eaLnBrk="0" hangingPunct="0">
              <a:defRPr>
                <a:solidFill>
                  <a:schemeClr val="tx1"/>
                </a:solidFill>
                <a:latin typeface="Arial" charset="0"/>
                <a:ea typeface="Arial" charset="0"/>
                <a:cs typeface="Arial" charset="0"/>
              </a:defRPr>
            </a:lvl2pPr>
            <a:lvl3pPr marL="1165932" indent="-233186" eaLnBrk="0" hangingPunct="0">
              <a:defRPr>
                <a:solidFill>
                  <a:schemeClr val="tx1"/>
                </a:solidFill>
                <a:latin typeface="Arial" charset="0"/>
                <a:ea typeface="Arial" charset="0"/>
                <a:cs typeface="Arial" charset="0"/>
              </a:defRPr>
            </a:lvl3pPr>
            <a:lvl4pPr marL="1632305" indent="-233186" eaLnBrk="0" hangingPunct="0">
              <a:defRPr>
                <a:solidFill>
                  <a:schemeClr val="tx1"/>
                </a:solidFill>
                <a:latin typeface="Arial" charset="0"/>
                <a:ea typeface="Arial" charset="0"/>
                <a:cs typeface="Arial" charset="0"/>
              </a:defRPr>
            </a:lvl4pPr>
            <a:lvl5pPr marL="2098678" indent="-233186" eaLnBrk="0" hangingPunct="0">
              <a:defRPr>
                <a:solidFill>
                  <a:schemeClr val="tx1"/>
                </a:solidFill>
                <a:latin typeface="Arial" charset="0"/>
                <a:ea typeface="Arial" charset="0"/>
                <a:cs typeface="Arial" charset="0"/>
              </a:defRPr>
            </a:lvl5pPr>
            <a:lvl6pPr marL="2565051" indent="-233186" eaLnBrk="0" fontAlgn="base" hangingPunct="0">
              <a:spcBef>
                <a:spcPct val="0"/>
              </a:spcBef>
              <a:spcAft>
                <a:spcPct val="0"/>
              </a:spcAft>
              <a:defRPr>
                <a:solidFill>
                  <a:schemeClr val="tx1"/>
                </a:solidFill>
                <a:latin typeface="Arial" charset="0"/>
                <a:ea typeface="Arial" charset="0"/>
                <a:cs typeface="Arial" charset="0"/>
              </a:defRPr>
            </a:lvl6pPr>
            <a:lvl7pPr marL="3031423" indent="-233186" eaLnBrk="0" fontAlgn="base" hangingPunct="0">
              <a:spcBef>
                <a:spcPct val="0"/>
              </a:spcBef>
              <a:spcAft>
                <a:spcPct val="0"/>
              </a:spcAft>
              <a:defRPr>
                <a:solidFill>
                  <a:schemeClr val="tx1"/>
                </a:solidFill>
                <a:latin typeface="Arial" charset="0"/>
                <a:ea typeface="Arial" charset="0"/>
                <a:cs typeface="Arial" charset="0"/>
              </a:defRPr>
            </a:lvl7pPr>
            <a:lvl8pPr marL="3497796" indent="-233186" eaLnBrk="0" fontAlgn="base" hangingPunct="0">
              <a:spcBef>
                <a:spcPct val="0"/>
              </a:spcBef>
              <a:spcAft>
                <a:spcPct val="0"/>
              </a:spcAft>
              <a:defRPr>
                <a:solidFill>
                  <a:schemeClr val="tx1"/>
                </a:solidFill>
                <a:latin typeface="Arial" charset="0"/>
                <a:ea typeface="Arial" charset="0"/>
                <a:cs typeface="Arial" charset="0"/>
              </a:defRPr>
            </a:lvl8pPr>
            <a:lvl9pPr marL="3964169" indent="-233186"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F975BC1-8721-0C42-B9F6-78DFED8EB44C}" type="slidenum">
              <a:rPr lang="en-US">
                <a:latin typeface="Seravek ExtraLight"/>
              </a:rPr>
              <a:pPr eaLnBrk="1" hangingPunct="1"/>
              <a:t>2</a:t>
            </a:fld>
            <a:endParaRPr lang="en-US" dirty="0">
              <a:latin typeface="Seravek ExtraLight"/>
            </a:endParaRPr>
          </a:p>
        </p:txBody>
      </p:sp>
      <p:sp>
        <p:nvSpPr>
          <p:cNvPr id="5" name="Footer Placeholder 4"/>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36518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099A81-8A0F-4918-9DEC-036528359B9C}" type="slidenum">
              <a:rPr lang="en-US" smtClean="0"/>
              <a:pPr/>
              <a:t>3</a:t>
            </a:fld>
            <a:endParaRPr lang="en-US" dirty="0"/>
          </a:p>
        </p:txBody>
      </p:sp>
    </p:spTree>
    <p:extLst>
      <p:ext uri="{BB962C8B-B14F-4D97-AF65-F5344CB8AC3E}">
        <p14:creationId xmlns:p14="http://schemas.microsoft.com/office/powerpoint/2010/main" val="2390164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105375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1CB70-96A2-1B47-BE1C-4D2608E5FBDD}" type="slidenum">
              <a:rPr lang="en-US" smtClean="0"/>
              <a:t>5</a:t>
            </a:fld>
            <a:endParaRPr lang="en-US" dirty="0"/>
          </a:p>
        </p:txBody>
      </p:sp>
    </p:spTree>
    <p:extLst>
      <p:ext uri="{BB962C8B-B14F-4D97-AF65-F5344CB8AC3E}">
        <p14:creationId xmlns:p14="http://schemas.microsoft.com/office/powerpoint/2010/main" val="2488093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1CB70-96A2-1B47-BE1C-4D2608E5FBDD}" type="slidenum">
              <a:rPr lang="en-US" smtClean="0"/>
              <a:t>7</a:t>
            </a:fld>
            <a:endParaRPr lang="en-US" dirty="0"/>
          </a:p>
        </p:txBody>
      </p:sp>
    </p:spTree>
    <p:extLst>
      <p:ext uri="{BB962C8B-B14F-4D97-AF65-F5344CB8AC3E}">
        <p14:creationId xmlns:p14="http://schemas.microsoft.com/office/powerpoint/2010/main" val="2750995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rigold Title Slide">
    <p:spTree>
      <p:nvGrpSpPr>
        <p:cNvPr id="1" name=""/>
        <p:cNvGrpSpPr/>
        <p:nvPr/>
      </p:nvGrpSpPr>
      <p:grpSpPr>
        <a:xfrm>
          <a:off x="0" y="0"/>
          <a:ext cx="0" cy="0"/>
          <a:chOff x="0" y="0"/>
          <a:chExt cx="0" cy="0"/>
        </a:xfrm>
      </p:grpSpPr>
      <p:grpSp>
        <p:nvGrpSpPr>
          <p:cNvPr id="4" name="Group 3"/>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bg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904014"/>
          </a:xfrm>
        </p:spPr>
        <p:txBody>
          <a:bodyPr>
            <a:normAutofit/>
          </a:bodyPr>
          <a:lstStyle>
            <a:lvl1pPr marL="0" indent="0" algn="l">
              <a:lnSpc>
                <a:spcPct val="120000"/>
              </a:lnSpc>
              <a:spcBef>
                <a:spcPts val="0"/>
              </a:spcBef>
              <a:buNone/>
              <a:defRPr sz="1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2015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
        <p:nvSpPr>
          <p:cNvPr id="16"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2"/>
                </a:solidFill>
                <a:latin typeface="Calibri"/>
                <a:ea typeface="+mn-ea"/>
                <a:cs typeface="Calibri"/>
              </a:defRPr>
            </a:lvl1pPr>
          </a:lstStyle>
          <a:p>
            <a:pPr lvl="0"/>
            <a:r>
              <a:rPr lang="en-US" dirty="0" smtClean="0"/>
              <a:t>Click to edit Master text styles</a:t>
            </a:r>
          </a:p>
        </p:txBody>
      </p:sp>
    </p:spTree>
    <p:extLst>
      <p:ext uri="{BB962C8B-B14F-4D97-AF65-F5344CB8AC3E}">
        <p14:creationId xmlns:p14="http://schemas.microsoft.com/office/powerpoint/2010/main" val="27778323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94000" y="1223999"/>
            <a:ext cx="3960000" cy="4824000"/>
          </a:xfrm>
        </p:spPr>
        <p:txBody>
          <a:bodyPr>
            <a:normAutofit/>
          </a:bodyPr>
          <a:lstStyle>
            <a:lvl1pPr>
              <a:buClr>
                <a:schemeClr val="accent1"/>
              </a:buClr>
              <a:defRPr sz="1600"/>
            </a:lvl1pPr>
            <a:lvl2pPr>
              <a:buClr>
                <a:schemeClr val="accent1"/>
              </a:buClr>
              <a:defRPr sz="1600"/>
            </a:lvl2pPr>
            <a:lvl3pPr>
              <a:buClr>
                <a:schemeClr val="accent1"/>
              </a:buClr>
              <a:defRPr sz="1600"/>
            </a:lvl3pPr>
            <a:lvl4pPr>
              <a:buClr>
                <a:schemeClr val="accent1"/>
              </a:buClr>
              <a:defRPr sz="1600"/>
            </a:lvl4pPr>
            <a:lvl5pPr>
              <a:buClr>
                <a:schemeClr val="accent1"/>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23999"/>
            <a:ext cx="3960000" cy="4824000"/>
          </a:xfrm>
        </p:spPr>
        <p:txBody>
          <a:bodyPr>
            <a:normAutofit/>
          </a:bodyPr>
          <a:lstStyle>
            <a:lvl1pPr>
              <a:buClr>
                <a:schemeClr val="accent1"/>
              </a:buClr>
              <a:defRPr sz="1600"/>
            </a:lvl1pPr>
            <a:lvl2pPr>
              <a:buClr>
                <a:schemeClr val="accent1"/>
              </a:buClr>
              <a:defRPr sz="1600"/>
            </a:lvl2pPr>
            <a:lvl3pPr>
              <a:buClr>
                <a:schemeClr val="accent1"/>
              </a:buClr>
              <a:defRPr sz="1600"/>
            </a:lvl3pPr>
            <a:lvl4pPr>
              <a:buClr>
                <a:schemeClr val="accent1"/>
              </a:buClr>
              <a:defRPr sz="1600"/>
            </a:lvl4pPr>
            <a:lvl5pPr>
              <a:buClr>
                <a:schemeClr val="accent1"/>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18571901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17463600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6" name="Picture Placeholder 2"/>
          <p:cNvSpPr>
            <a:spLocks noGrp="1"/>
          </p:cNvSpPr>
          <p:nvPr>
            <p:ph type="pic" idx="1"/>
          </p:nvPr>
        </p:nvSpPr>
        <p:spPr>
          <a:xfrm>
            <a:off x="594000" y="1368000"/>
            <a:ext cx="7992000" cy="3888000"/>
          </a:xfrm>
        </p:spPr>
        <p:txBody>
          <a:bodyPr>
            <a:normAutofit/>
          </a:bodyPr>
          <a:lstStyle>
            <a:lvl1pPr marL="0" indent="0">
              <a:buNone/>
              <a:defRPr sz="18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7" name="Text Placeholder 3"/>
          <p:cNvSpPr>
            <a:spLocks noGrp="1"/>
          </p:cNvSpPr>
          <p:nvPr>
            <p:ph type="body" sz="half" idx="2"/>
          </p:nvPr>
        </p:nvSpPr>
        <p:spPr>
          <a:xfrm>
            <a:off x="594000" y="5591463"/>
            <a:ext cx="7992000" cy="347857"/>
          </a:xfrm>
        </p:spPr>
        <p:txBody>
          <a:bodyP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Slide Number Placeholder 2"/>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40364483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grpSp>
        <p:nvGrpSpPr>
          <p:cNvPr id="10" name="Group 9"/>
          <p:cNvGrpSpPr/>
          <p:nvPr userDrawn="1"/>
        </p:nvGrpSpPr>
        <p:grpSpPr>
          <a:xfrm>
            <a:off x="227013" y="228600"/>
            <a:ext cx="8725311" cy="6020562"/>
            <a:chOff x="227013" y="228600"/>
            <a:chExt cx="8725311" cy="6020562"/>
          </a:xfrm>
        </p:grpSpPr>
        <p:sp>
          <p:nvSpPr>
            <p:cNvPr id="12" name="Rectangle 11"/>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3" name="Right Triangle 12"/>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3" name="Content Placeholder 2"/>
          <p:cNvSpPr>
            <a:spLocks noGrp="1"/>
          </p:cNvSpPr>
          <p:nvPr>
            <p:ph idx="1"/>
          </p:nvPr>
        </p:nvSpPr>
        <p:spPr>
          <a:xfrm>
            <a:off x="396000" y="1224000"/>
            <a:ext cx="2520000" cy="4824000"/>
          </a:xfrm>
        </p:spPr>
        <p:txBody>
          <a:bodyPr>
            <a:normAutofit/>
          </a:bodyPr>
          <a:lstStyle>
            <a:lvl1pPr marL="0" indent="0">
              <a:lnSpc>
                <a:spcPct val="100000"/>
              </a:lnSpc>
              <a:spcBef>
                <a:spcPts val="0"/>
              </a:spcBef>
              <a:spcAft>
                <a:spcPts val="600"/>
              </a:spcAft>
              <a:buClr>
                <a:schemeClr val="accent2"/>
              </a:buClr>
              <a:buFont typeface="Arial"/>
              <a:buNone/>
              <a:tabLst/>
              <a:defRPr sz="1200">
                <a:solidFill>
                  <a:schemeClr val="bg2"/>
                </a:solidFill>
              </a:defRPr>
            </a:lvl1pPr>
            <a:lvl2pPr marL="230188" indent="0">
              <a:lnSpc>
                <a:spcPct val="100000"/>
              </a:lnSpc>
              <a:spcBef>
                <a:spcPts val="0"/>
              </a:spcBef>
              <a:spcAft>
                <a:spcPts val="600"/>
              </a:spcAft>
              <a:buClr>
                <a:schemeClr val="accent2"/>
              </a:buClr>
              <a:buNone/>
              <a:defRPr sz="1200">
                <a:solidFill>
                  <a:schemeClr val="bg2"/>
                </a:solidFill>
              </a:defRPr>
            </a:lvl2pPr>
            <a:lvl3pPr marL="461963" indent="0">
              <a:lnSpc>
                <a:spcPct val="100000"/>
              </a:lnSpc>
              <a:spcBef>
                <a:spcPts val="0"/>
              </a:spcBef>
              <a:spcAft>
                <a:spcPts val="600"/>
              </a:spcAft>
              <a:buClr>
                <a:schemeClr val="accent2"/>
              </a:buClr>
              <a:buNone/>
              <a:defRPr sz="1200">
                <a:solidFill>
                  <a:schemeClr val="bg2"/>
                </a:solidFill>
              </a:defRPr>
            </a:lvl3pPr>
            <a:lvl4pPr marL="681038" indent="0">
              <a:lnSpc>
                <a:spcPct val="100000"/>
              </a:lnSpc>
              <a:spcBef>
                <a:spcPts val="0"/>
              </a:spcBef>
              <a:spcAft>
                <a:spcPts val="600"/>
              </a:spcAft>
              <a:buClr>
                <a:schemeClr val="accent2"/>
              </a:buClr>
              <a:buNone/>
              <a:defRPr sz="1200">
                <a:solidFill>
                  <a:schemeClr val="bg2"/>
                </a:solidFill>
              </a:defRPr>
            </a:lvl4pPr>
            <a:lvl5pPr marL="912812" indent="0">
              <a:lnSpc>
                <a:spcPct val="100000"/>
              </a:lnSpc>
              <a:spcBef>
                <a:spcPts val="0"/>
              </a:spcBef>
              <a:spcAft>
                <a:spcPts val="600"/>
              </a:spcAft>
              <a:buClr>
                <a:schemeClr val="accent2"/>
              </a:buClr>
              <a:buNone/>
              <a:defRPr sz="12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normAutofit/>
          </a:bodyPr>
          <a:lstStyle>
            <a:lvl1pPr>
              <a:defRPr sz="2800">
                <a:solidFill>
                  <a:schemeClr val="tx1"/>
                </a:solidFill>
              </a:defRPr>
            </a:lvl1pPr>
          </a:lstStyle>
          <a:p>
            <a:r>
              <a:rPr lang="en-US" dirty="0" smtClean="0"/>
              <a:t>Click to edit Master title style</a:t>
            </a:r>
            <a:endParaRPr lang="en-US" dirty="0"/>
          </a:p>
        </p:txBody>
      </p:sp>
      <p:sp>
        <p:nvSpPr>
          <p:cNvPr id="2" name="Slide Number Placeholder 1"/>
          <p:cNvSpPr>
            <a:spLocks noGrp="1"/>
          </p:cNvSpPr>
          <p:nvPr>
            <p:ph type="sldNum" sz="quarter" idx="10"/>
          </p:nvPr>
        </p:nvSpPr>
        <p:spPr/>
        <p:txBody>
          <a:bodyPr/>
          <a:lstStyle/>
          <a:p>
            <a:fld id="{93AC2C76-E6AA-46CB-A2DE-F6E097F7C440}" type="slidenum">
              <a:rPr lang="en-GB" smtClean="0"/>
              <a:t>‹#›</a:t>
            </a:fld>
            <a:endParaRPr lang="en-GB" dirty="0"/>
          </a:p>
        </p:txBody>
      </p:sp>
      <p:sp>
        <p:nvSpPr>
          <p:cNvPr id="8" name="Content Placeholder 2"/>
          <p:cNvSpPr>
            <a:spLocks noGrp="1"/>
          </p:cNvSpPr>
          <p:nvPr>
            <p:ph idx="11"/>
          </p:nvPr>
        </p:nvSpPr>
        <p:spPr>
          <a:xfrm>
            <a:off x="3312000" y="1224000"/>
            <a:ext cx="2520000" cy="4824000"/>
          </a:xfrm>
        </p:spPr>
        <p:txBody>
          <a:bodyPr>
            <a:normAutofit/>
          </a:bodyPr>
          <a:lstStyle>
            <a:lvl1pPr marL="0" indent="0">
              <a:lnSpc>
                <a:spcPct val="100000"/>
              </a:lnSpc>
              <a:spcBef>
                <a:spcPts val="0"/>
              </a:spcBef>
              <a:spcAft>
                <a:spcPts val="600"/>
              </a:spcAft>
              <a:buClr>
                <a:schemeClr val="accent2"/>
              </a:buClr>
              <a:buFont typeface="Arial"/>
              <a:buNone/>
              <a:tabLst/>
              <a:defRPr sz="1200">
                <a:solidFill>
                  <a:schemeClr val="bg2"/>
                </a:solidFill>
              </a:defRPr>
            </a:lvl1pPr>
            <a:lvl2pPr marL="230188" indent="0">
              <a:lnSpc>
                <a:spcPct val="100000"/>
              </a:lnSpc>
              <a:spcBef>
                <a:spcPts val="0"/>
              </a:spcBef>
              <a:spcAft>
                <a:spcPts val="600"/>
              </a:spcAft>
              <a:buClr>
                <a:schemeClr val="accent2"/>
              </a:buClr>
              <a:buNone/>
              <a:defRPr sz="1200">
                <a:solidFill>
                  <a:schemeClr val="bg2"/>
                </a:solidFill>
              </a:defRPr>
            </a:lvl2pPr>
            <a:lvl3pPr marL="461963" indent="0">
              <a:lnSpc>
                <a:spcPct val="100000"/>
              </a:lnSpc>
              <a:spcBef>
                <a:spcPts val="0"/>
              </a:spcBef>
              <a:spcAft>
                <a:spcPts val="600"/>
              </a:spcAft>
              <a:buClr>
                <a:schemeClr val="accent2"/>
              </a:buClr>
              <a:buNone/>
              <a:defRPr sz="1200">
                <a:solidFill>
                  <a:schemeClr val="bg2"/>
                </a:solidFill>
              </a:defRPr>
            </a:lvl3pPr>
            <a:lvl4pPr marL="681038" indent="0">
              <a:lnSpc>
                <a:spcPct val="100000"/>
              </a:lnSpc>
              <a:spcBef>
                <a:spcPts val="0"/>
              </a:spcBef>
              <a:spcAft>
                <a:spcPts val="600"/>
              </a:spcAft>
              <a:buClr>
                <a:schemeClr val="accent2"/>
              </a:buClr>
              <a:buNone/>
              <a:defRPr sz="1200">
                <a:solidFill>
                  <a:schemeClr val="bg2"/>
                </a:solidFill>
              </a:defRPr>
            </a:lvl4pPr>
            <a:lvl5pPr marL="912812" indent="0">
              <a:lnSpc>
                <a:spcPct val="100000"/>
              </a:lnSpc>
              <a:spcBef>
                <a:spcPts val="0"/>
              </a:spcBef>
              <a:spcAft>
                <a:spcPts val="600"/>
              </a:spcAft>
              <a:buClr>
                <a:schemeClr val="accent2"/>
              </a:buClr>
              <a:buNone/>
              <a:defRPr sz="12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2"/>
          </p:nvPr>
        </p:nvSpPr>
        <p:spPr>
          <a:xfrm>
            <a:off x="6228000" y="1224000"/>
            <a:ext cx="2520000" cy="4824000"/>
          </a:xfrm>
        </p:spPr>
        <p:txBody>
          <a:bodyPr>
            <a:normAutofit/>
          </a:bodyPr>
          <a:lstStyle>
            <a:lvl1pPr marL="0" indent="0">
              <a:lnSpc>
                <a:spcPct val="100000"/>
              </a:lnSpc>
              <a:spcBef>
                <a:spcPts val="0"/>
              </a:spcBef>
              <a:spcAft>
                <a:spcPts val="600"/>
              </a:spcAft>
              <a:buClr>
                <a:schemeClr val="accent2"/>
              </a:buClr>
              <a:buFont typeface="Arial"/>
              <a:buNone/>
              <a:tabLst/>
              <a:defRPr sz="1200">
                <a:solidFill>
                  <a:schemeClr val="bg2"/>
                </a:solidFill>
              </a:defRPr>
            </a:lvl1pPr>
            <a:lvl2pPr marL="230188" indent="0">
              <a:lnSpc>
                <a:spcPct val="100000"/>
              </a:lnSpc>
              <a:spcBef>
                <a:spcPts val="0"/>
              </a:spcBef>
              <a:spcAft>
                <a:spcPts val="600"/>
              </a:spcAft>
              <a:buClr>
                <a:schemeClr val="accent2"/>
              </a:buClr>
              <a:buNone/>
              <a:defRPr sz="1200">
                <a:solidFill>
                  <a:schemeClr val="bg2"/>
                </a:solidFill>
              </a:defRPr>
            </a:lvl2pPr>
            <a:lvl3pPr marL="461963" indent="0">
              <a:lnSpc>
                <a:spcPct val="100000"/>
              </a:lnSpc>
              <a:spcBef>
                <a:spcPts val="0"/>
              </a:spcBef>
              <a:spcAft>
                <a:spcPts val="600"/>
              </a:spcAft>
              <a:buClr>
                <a:schemeClr val="accent2"/>
              </a:buClr>
              <a:buNone/>
              <a:defRPr sz="1200">
                <a:solidFill>
                  <a:schemeClr val="bg2"/>
                </a:solidFill>
              </a:defRPr>
            </a:lvl3pPr>
            <a:lvl4pPr marL="681038" indent="0">
              <a:lnSpc>
                <a:spcPct val="100000"/>
              </a:lnSpc>
              <a:spcBef>
                <a:spcPts val="0"/>
              </a:spcBef>
              <a:spcAft>
                <a:spcPts val="600"/>
              </a:spcAft>
              <a:buClr>
                <a:schemeClr val="accent2"/>
              </a:buClr>
              <a:buNone/>
              <a:defRPr sz="1200">
                <a:solidFill>
                  <a:schemeClr val="bg2"/>
                </a:solidFill>
              </a:defRPr>
            </a:lvl4pPr>
            <a:lvl5pPr marL="912812" indent="0">
              <a:lnSpc>
                <a:spcPct val="100000"/>
              </a:lnSpc>
              <a:spcBef>
                <a:spcPts val="0"/>
              </a:spcBef>
              <a:spcAft>
                <a:spcPts val="600"/>
              </a:spcAft>
              <a:buClr>
                <a:schemeClr val="accent2"/>
              </a:buClr>
              <a:buNone/>
              <a:defRPr sz="12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988254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grpSp>
        <p:nvGrpSpPr>
          <p:cNvPr id="10" name="Group 9"/>
          <p:cNvGrpSpPr/>
          <p:nvPr userDrawn="1"/>
        </p:nvGrpSpPr>
        <p:grpSpPr>
          <a:xfrm>
            <a:off x="227013" y="228600"/>
            <a:ext cx="8725311" cy="6020562"/>
            <a:chOff x="227013" y="228600"/>
            <a:chExt cx="8725311" cy="6020562"/>
          </a:xfrm>
        </p:grpSpPr>
        <p:sp>
          <p:nvSpPr>
            <p:cNvPr id="12" name="Rectangle 11"/>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3" name="Right Triangle 12"/>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3" name="Content Placeholder 2"/>
          <p:cNvSpPr>
            <a:spLocks noGrp="1"/>
          </p:cNvSpPr>
          <p:nvPr>
            <p:ph idx="1"/>
          </p:nvPr>
        </p:nvSpPr>
        <p:spPr>
          <a:xfrm>
            <a:off x="594360" y="1224000"/>
            <a:ext cx="7992000" cy="4824000"/>
          </a:xfrm>
        </p:spPr>
        <p:txBody>
          <a:bodyPr>
            <a:normAutofit/>
          </a:bodyPr>
          <a:lstStyle>
            <a:lvl1pPr marL="0" indent="0">
              <a:lnSpc>
                <a:spcPct val="100000"/>
              </a:lnSpc>
              <a:spcBef>
                <a:spcPts val="0"/>
              </a:spcBef>
              <a:spcAft>
                <a:spcPts val="600"/>
              </a:spcAft>
              <a:buClr>
                <a:schemeClr val="accent2"/>
              </a:buClr>
              <a:buFont typeface="Arial"/>
              <a:buNone/>
              <a:tabLst/>
              <a:defRPr sz="800">
                <a:solidFill>
                  <a:schemeClr val="bg2"/>
                </a:solidFill>
              </a:defRPr>
            </a:lvl1pPr>
            <a:lvl2pPr marL="230188" indent="0">
              <a:lnSpc>
                <a:spcPct val="100000"/>
              </a:lnSpc>
              <a:spcBef>
                <a:spcPts val="0"/>
              </a:spcBef>
              <a:spcAft>
                <a:spcPts val="600"/>
              </a:spcAft>
              <a:buClr>
                <a:schemeClr val="accent2"/>
              </a:buClr>
              <a:buNone/>
              <a:defRPr sz="800">
                <a:solidFill>
                  <a:schemeClr val="bg2"/>
                </a:solidFill>
              </a:defRPr>
            </a:lvl2pPr>
            <a:lvl3pPr marL="461963" indent="0">
              <a:lnSpc>
                <a:spcPct val="100000"/>
              </a:lnSpc>
              <a:spcBef>
                <a:spcPts val="0"/>
              </a:spcBef>
              <a:spcAft>
                <a:spcPts val="600"/>
              </a:spcAft>
              <a:buClr>
                <a:schemeClr val="accent2"/>
              </a:buClr>
              <a:buNone/>
              <a:defRPr sz="800">
                <a:solidFill>
                  <a:schemeClr val="bg2"/>
                </a:solidFill>
              </a:defRPr>
            </a:lvl3pPr>
            <a:lvl4pPr marL="681038" indent="0">
              <a:lnSpc>
                <a:spcPct val="100000"/>
              </a:lnSpc>
              <a:spcBef>
                <a:spcPts val="0"/>
              </a:spcBef>
              <a:spcAft>
                <a:spcPts val="600"/>
              </a:spcAft>
              <a:buClr>
                <a:schemeClr val="accent2"/>
              </a:buClr>
              <a:buNone/>
              <a:defRPr sz="800">
                <a:solidFill>
                  <a:schemeClr val="bg2"/>
                </a:solidFill>
              </a:defRPr>
            </a:lvl4pPr>
            <a:lvl5pPr marL="912812" indent="0">
              <a:lnSpc>
                <a:spcPct val="100000"/>
              </a:lnSpc>
              <a:spcBef>
                <a:spcPts val="0"/>
              </a:spcBef>
              <a:spcAft>
                <a:spcPts val="600"/>
              </a:spcAft>
              <a:buClr>
                <a:schemeClr val="accent2"/>
              </a:buClr>
              <a:buNone/>
              <a:defRPr sz="800">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normAutofit/>
          </a:bodyPr>
          <a:lstStyle>
            <a:lvl1pPr>
              <a:defRPr sz="2800">
                <a:solidFill>
                  <a:schemeClr val="tx1"/>
                </a:solidFill>
              </a:defRPr>
            </a:lvl1pPr>
          </a:lstStyle>
          <a:p>
            <a:r>
              <a:rPr lang="en-US" dirty="0" smtClean="0"/>
              <a:t>Click to edit Master title style</a:t>
            </a:r>
            <a:endParaRPr lang="en-US" dirty="0"/>
          </a:p>
        </p:txBody>
      </p:sp>
      <p:sp>
        <p:nvSpPr>
          <p:cNvPr id="2" name="Slide Number Placeholder 1"/>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353362791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p:nvPr userDrawn="1"/>
        </p:nvSpPr>
        <p:spPr>
          <a:xfrm>
            <a:off x="8530347" y="6314272"/>
            <a:ext cx="396262" cy="307777"/>
          </a:xfrm>
          <a:prstGeom prst="rect">
            <a:avLst/>
          </a:prstGeom>
        </p:spPr>
        <p:txBody>
          <a:bodyPr wrap="none">
            <a:spAutoFit/>
          </a:bodyPr>
          <a:lstStyle/>
          <a:p>
            <a:fld id="{93AC2C76-E6AA-46CB-A2DE-F6E097F7C440}" type="slidenum">
              <a:rPr lang="en-GB" sz="1400" baseline="0" smtClean="0">
                <a:solidFill>
                  <a:srgbClr val="37617A"/>
                </a:solidFill>
                <a:latin typeface="Calibri" pitchFamily="34" charset="0"/>
              </a:rPr>
              <a:pPr/>
              <a:t>‹#›</a:t>
            </a:fld>
            <a:endParaRPr lang="en-GB" sz="1400" baseline="0" dirty="0">
              <a:solidFill>
                <a:srgbClr val="37617A"/>
              </a:solidFill>
              <a:latin typeface="Calibri" pitchFamily="34" charset="0"/>
            </a:endParaRPr>
          </a:p>
        </p:txBody>
      </p:sp>
    </p:spTree>
    <p:extLst>
      <p:ext uri="{BB962C8B-B14F-4D97-AF65-F5344CB8AC3E}">
        <p14:creationId xmlns:p14="http://schemas.microsoft.com/office/powerpoint/2010/main" val="90837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Title Slide - Marigold Text">
    <p:spTree>
      <p:nvGrpSpPr>
        <p:cNvPr id="1" name=""/>
        <p:cNvGrpSpPr/>
        <p:nvPr/>
      </p:nvGrpSpPr>
      <p:grpSpPr>
        <a:xfrm>
          <a:off x="0" y="0"/>
          <a:ext cx="0" cy="0"/>
          <a:chOff x="0" y="0"/>
          <a:chExt cx="0" cy="0"/>
        </a:xfrm>
      </p:grpSpPr>
      <p:grpSp>
        <p:nvGrpSpPr>
          <p:cNvPr id="4" name="Group 3"/>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accent2"/>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904014"/>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2015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Tree>
    <p:extLst>
      <p:ext uri="{BB962C8B-B14F-4D97-AF65-F5344CB8AC3E}">
        <p14:creationId xmlns:p14="http://schemas.microsoft.com/office/powerpoint/2010/main" val="5074636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Title Slide - White Text">
    <p:spTree>
      <p:nvGrpSpPr>
        <p:cNvPr id="1" name=""/>
        <p:cNvGrpSpPr/>
        <p:nvPr/>
      </p:nvGrpSpPr>
      <p:grpSpPr>
        <a:xfrm>
          <a:off x="0" y="0"/>
          <a:ext cx="0" cy="0"/>
          <a:chOff x="0" y="0"/>
          <a:chExt cx="0" cy="0"/>
        </a:xfrm>
      </p:grpSpPr>
      <p:grpSp>
        <p:nvGrpSpPr>
          <p:cNvPr id="4" name="Group 3"/>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bg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904014"/>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2015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Tree>
    <p:extLst>
      <p:ext uri="{BB962C8B-B14F-4D97-AF65-F5344CB8AC3E}">
        <p14:creationId xmlns:p14="http://schemas.microsoft.com/office/powerpoint/2010/main" val="41527295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ey Title Slide">
    <p:spTree>
      <p:nvGrpSpPr>
        <p:cNvPr id="1" name=""/>
        <p:cNvGrpSpPr/>
        <p:nvPr/>
      </p:nvGrpSpPr>
      <p:grpSpPr>
        <a:xfrm>
          <a:off x="0" y="0"/>
          <a:ext cx="0" cy="0"/>
          <a:chOff x="0" y="0"/>
          <a:chExt cx="0" cy="0"/>
        </a:xfrm>
      </p:grpSpPr>
      <p:grpSp>
        <p:nvGrpSpPr>
          <p:cNvPr id="5" name="Group 4"/>
          <p:cNvGrpSpPr/>
          <p:nvPr userDrawn="1"/>
        </p:nvGrpSpPr>
        <p:grpSpPr>
          <a:xfrm>
            <a:off x="227013" y="228600"/>
            <a:ext cx="8725311" cy="6020562"/>
            <a:chOff x="227013" y="228600"/>
            <a:chExt cx="8725311" cy="6020562"/>
          </a:xfrm>
        </p:grpSpPr>
        <p:sp>
          <p:nvSpPr>
            <p:cNvPr id="8" name="Rectangle 7"/>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tx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885542"/>
          </a:xfrm>
        </p:spPr>
        <p:txBody>
          <a:bodyPr>
            <a:normAutofit/>
          </a:bodyPr>
          <a:lstStyle>
            <a:lvl1pPr marL="0" indent="0" algn="l">
              <a:lnSpc>
                <a:spcPct val="120000"/>
              </a:lnSpc>
              <a:spcBef>
                <a:spcPts val="0"/>
              </a:spcBef>
              <a:buNone/>
              <a:defRPr sz="1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2015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
        <p:nvSpPr>
          <p:cNvPr id="12" name="Text Placeholder 15"/>
          <p:cNvSpPr>
            <a:spLocks noGrp="1"/>
          </p:cNvSpPr>
          <p:nvPr userDrawn="1">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2"/>
                </a:solidFill>
                <a:latin typeface="Calibri"/>
                <a:ea typeface="+mn-ea"/>
                <a:cs typeface="Calibri"/>
              </a:defRPr>
            </a:lvl1pPr>
          </a:lstStyle>
          <a:p>
            <a:pPr lvl="0"/>
            <a:r>
              <a:rPr lang="en-US" dirty="0" smtClean="0"/>
              <a:t>Click to edit Master text styles</a:t>
            </a:r>
          </a:p>
        </p:txBody>
      </p:sp>
    </p:spTree>
    <p:extLst>
      <p:ext uri="{BB962C8B-B14F-4D97-AF65-F5344CB8AC3E}">
        <p14:creationId xmlns:p14="http://schemas.microsoft.com/office/powerpoint/2010/main" val="1337032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rk Grey Title Slide - Marigold Text">
    <p:spTree>
      <p:nvGrpSpPr>
        <p:cNvPr id="1" name=""/>
        <p:cNvGrpSpPr/>
        <p:nvPr/>
      </p:nvGrpSpPr>
      <p:grpSpPr>
        <a:xfrm>
          <a:off x="0" y="0"/>
          <a:ext cx="0" cy="0"/>
          <a:chOff x="0" y="0"/>
          <a:chExt cx="0" cy="0"/>
        </a:xfrm>
      </p:grpSpPr>
      <p:grpSp>
        <p:nvGrpSpPr>
          <p:cNvPr id="4" name="Group 3"/>
          <p:cNvGrpSpPr/>
          <p:nvPr userDrawn="1"/>
        </p:nvGrpSpPr>
        <p:grpSpPr>
          <a:xfrm>
            <a:off x="227013" y="247277"/>
            <a:ext cx="8725311" cy="6001885"/>
            <a:chOff x="227013" y="247277"/>
            <a:chExt cx="8725311" cy="6001885"/>
          </a:xfrm>
        </p:grpSpPr>
        <p:sp>
          <p:nvSpPr>
            <p:cNvPr id="8" name="Rectangle 7"/>
            <p:cNvSpPr/>
            <p:nvPr userDrawn="1"/>
          </p:nvSpPr>
          <p:spPr>
            <a:xfrm>
              <a:off x="227013" y="247277"/>
              <a:ext cx="8686800" cy="5971032"/>
            </a:xfrm>
            <a:prstGeom prst="rect">
              <a:avLst/>
            </a:prstGeom>
            <a:solidFill>
              <a:srgbClr val="4650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accent2"/>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876305"/>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2015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Tree>
    <p:extLst>
      <p:ext uri="{BB962C8B-B14F-4D97-AF65-F5344CB8AC3E}">
        <p14:creationId xmlns:p14="http://schemas.microsoft.com/office/powerpoint/2010/main" val="41119519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ark Grey Title Slide - White Text">
    <p:spTree>
      <p:nvGrpSpPr>
        <p:cNvPr id="1" name=""/>
        <p:cNvGrpSpPr/>
        <p:nvPr/>
      </p:nvGrpSpPr>
      <p:grpSpPr>
        <a:xfrm>
          <a:off x="0" y="0"/>
          <a:ext cx="0" cy="0"/>
          <a:chOff x="0" y="0"/>
          <a:chExt cx="0" cy="0"/>
        </a:xfrm>
      </p:grpSpPr>
      <p:grpSp>
        <p:nvGrpSpPr>
          <p:cNvPr id="4" name="Group 3"/>
          <p:cNvGrpSpPr/>
          <p:nvPr userDrawn="1"/>
        </p:nvGrpSpPr>
        <p:grpSpPr>
          <a:xfrm>
            <a:off x="227013" y="247277"/>
            <a:ext cx="8725311" cy="6001885"/>
            <a:chOff x="227013" y="247277"/>
            <a:chExt cx="8725311" cy="6001885"/>
          </a:xfrm>
        </p:grpSpPr>
        <p:sp>
          <p:nvSpPr>
            <p:cNvPr id="8" name="Rectangle 7"/>
            <p:cNvSpPr/>
            <p:nvPr userDrawn="1"/>
          </p:nvSpPr>
          <p:spPr>
            <a:xfrm>
              <a:off x="227013" y="247277"/>
              <a:ext cx="8686800" cy="5971032"/>
            </a:xfrm>
            <a:prstGeom prst="rect">
              <a:avLst/>
            </a:prstGeom>
            <a:solidFill>
              <a:srgbClr val="4650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0" name="Right Triangle 9"/>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userDrawn="1">
            <p:ph type="ctrTitle"/>
          </p:nvPr>
        </p:nvSpPr>
        <p:spPr>
          <a:xfrm>
            <a:off x="685800" y="1232690"/>
            <a:ext cx="6382932" cy="2014406"/>
          </a:xfrm>
        </p:spPr>
        <p:txBody>
          <a:bodyPr lIns="91440" bIns="45720" anchor="b">
            <a:noAutofit/>
          </a:bodyPr>
          <a:lstStyle>
            <a:lvl1pPr>
              <a:lnSpc>
                <a:spcPct val="90000"/>
              </a:lnSpc>
              <a:defRPr sz="4000" b="0" i="0">
                <a:solidFill>
                  <a:schemeClr val="bg1"/>
                </a:solidFill>
                <a:latin typeface="Calibri"/>
                <a:cs typeface="Calibri"/>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685800" y="3446313"/>
            <a:ext cx="6382932" cy="876305"/>
          </a:xfrm>
        </p:spPr>
        <p:txBody>
          <a:bodyPr>
            <a:normAutofit/>
          </a:bodyPr>
          <a:lstStyle>
            <a:lvl1pPr marL="0" indent="0" algn="l">
              <a:lnSpc>
                <a:spcPct val="12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Rectangle 14"/>
          <p:cNvSpPr/>
          <p:nvPr userDrawn="1"/>
        </p:nvSpPr>
        <p:spPr>
          <a:xfrm>
            <a:off x="5712839" y="6219877"/>
            <a:ext cx="3336331" cy="5700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5937141" y="6438935"/>
            <a:ext cx="2987785" cy="246124"/>
          </a:xfrm>
          <a:prstGeom prst="rect">
            <a:avLst/>
          </a:prstGeom>
          <a:noFill/>
        </p:spPr>
        <p:txBody>
          <a:bodyPr wrap="none" lIns="0" tIns="0" rIns="0" bIns="0" rtlCol="0">
            <a:no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 2015 MSCI Inc. All rights reserved. </a:t>
            </a:r>
          </a:p>
          <a:p>
            <a:pPr marL="0" marR="0" indent="0" algn="r" defTabSz="457200" rtl="0" eaLnBrk="1" fontAlgn="auto" latinLnBrk="0" hangingPunct="1">
              <a:lnSpc>
                <a:spcPct val="100000"/>
              </a:lnSpc>
              <a:spcBef>
                <a:spcPts val="0"/>
              </a:spcBef>
              <a:spcAft>
                <a:spcPts val="0"/>
              </a:spcAft>
              <a:buClrTx/>
              <a:buSzTx/>
              <a:buFontTx/>
              <a:buNone/>
              <a:tabLst/>
              <a:defRPr/>
            </a:pPr>
            <a:r>
              <a:rPr lang="en-GB" sz="600" b="0" i="0" u="none" strike="noStrike" kern="1200" baseline="0" dirty="0" smtClean="0">
                <a:solidFill>
                  <a:schemeClr val="bg2"/>
                </a:solidFill>
                <a:latin typeface="+mn-lt"/>
                <a:ea typeface="+mn-ea"/>
                <a:cs typeface="+mn-cs"/>
              </a:rPr>
              <a:t>Please refer to the disclaimer at the end of this document.</a:t>
            </a:r>
          </a:p>
        </p:txBody>
      </p:sp>
      <p:sp>
        <p:nvSpPr>
          <p:cNvPr id="12" name="Text Placeholder 15"/>
          <p:cNvSpPr>
            <a:spLocks noGrp="1"/>
          </p:cNvSpPr>
          <p:nvPr>
            <p:ph type="body" sz="quarter" idx="10"/>
          </p:nvPr>
        </p:nvSpPr>
        <p:spPr>
          <a:xfrm>
            <a:off x="685800" y="4489450"/>
            <a:ext cx="6383338" cy="719138"/>
          </a:xfrm>
        </p:spPr>
        <p:txBody>
          <a:bodyPr>
            <a:normAutofit/>
          </a:bodyPr>
          <a:lstStyle>
            <a:lvl1pPr marL="0" indent="0" algn="l" defTabSz="457200" rtl="0" eaLnBrk="1" latinLnBrk="0" hangingPunct="1">
              <a:lnSpc>
                <a:spcPct val="120000"/>
              </a:lnSpc>
              <a:spcBef>
                <a:spcPts val="0"/>
              </a:spcBef>
              <a:buClr>
                <a:schemeClr val="accent2"/>
              </a:buClr>
              <a:buFont typeface="Arial"/>
              <a:buNone/>
              <a:defRPr lang="en-US" sz="1800" b="1" i="0" kern="1200" dirty="0" smtClean="0">
                <a:solidFill>
                  <a:schemeClr val="bg1"/>
                </a:solidFill>
                <a:latin typeface="Calibri"/>
                <a:ea typeface="+mn-ea"/>
                <a:cs typeface="Calibri"/>
              </a:defRPr>
            </a:lvl1pPr>
          </a:lstStyle>
          <a:p>
            <a:pPr lvl="0"/>
            <a:r>
              <a:rPr lang="en-US" dirty="0" smtClean="0"/>
              <a:t>Click to edit Master text styles</a:t>
            </a:r>
          </a:p>
        </p:txBody>
      </p:sp>
    </p:spTree>
    <p:extLst>
      <p:ext uri="{BB962C8B-B14F-4D97-AF65-F5344CB8AC3E}">
        <p14:creationId xmlns:p14="http://schemas.microsoft.com/office/powerpoint/2010/main" val="35614697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5" name="Group 4"/>
          <p:cNvGrpSpPr/>
          <p:nvPr userDrawn="1"/>
        </p:nvGrpSpPr>
        <p:grpSpPr>
          <a:xfrm>
            <a:off x="227013" y="228600"/>
            <a:ext cx="8725311" cy="6020562"/>
            <a:chOff x="227013" y="228600"/>
            <a:chExt cx="8725311" cy="6020562"/>
          </a:xfrm>
        </p:grpSpPr>
        <p:sp>
          <p:nvSpPr>
            <p:cNvPr id="10" name="Rectangle 9"/>
            <p:cNvSpPr/>
            <p:nvPr userDrawn="1"/>
          </p:nvSpPr>
          <p:spPr>
            <a:xfrm>
              <a:off x="227013" y="228600"/>
              <a:ext cx="8686800" cy="597103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sp>
          <p:nvSpPr>
            <p:cNvPr id="11" name="Right Triangle 10"/>
            <p:cNvSpPr>
              <a:spLocks noChangeAspect="1"/>
            </p:cNvSpPr>
            <p:nvPr userDrawn="1"/>
          </p:nvSpPr>
          <p:spPr>
            <a:xfrm flipH="1">
              <a:off x="8403684" y="5700522"/>
              <a:ext cx="548640" cy="548640"/>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a:endParaRPr>
            </a:p>
          </p:txBody>
        </p:sp>
      </p:grpSp>
      <p:sp>
        <p:nvSpPr>
          <p:cNvPr id="2" name="Title 1"/>
          <p:cNvSpPr>
            <a:spLocks noGrp="1"/>
          </p:cNvSpPr>
          <p:nvPr>
            <p:ph type="title"/>
          </p:nvPr>
        </p:nvSpPr>
        <p:spPr>
          <a:xfrm>
            <a:off x="674688" y="646079"/>
            <a:ext cx="7313361" cy="2595596"/>
          </a:xfrm>
        </p:spPr>
        <p:txBody>
          <a:bodyPr lIns="91440" anchor="b">
            <a:noAutofit/>
          </a:bodyPr>
          <a:lstStyle>
            <a:lvl1pPr algn="l">
              <a:lnSpc>
                <a:spcPct val="90000"/>
              </a:lnSpc>
              <a:defRPr sz="4000" b="0"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8" y="3450018"/>
            <a:ext cx="7313361" cy="1536480"/>
          </a:xfrm>
        </p:spPr>
        <p:txBody>
          <a:bodyPr anchor="t">
            <a:normAutofit/>
          </a:bodyPr>
          <a:lstStyle>
            <a:lvl1pPr marL="0" indent="0">
              <a:lnSpc>
                <a:spcPct val="120000"/>
              </a:lnSpc>
              <a:spcBef>
                <a:spcPts val="0"/>
              </a:spcBef>
              <a:buNone/>
              <a:defRPr sz="18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3"/>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36585734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1224000"/>
            <a:ext cx="7992000" cy="4824000"/>
          </a:xfrm>
        </p:spPr>
        <p:txBody>
          <a:bodyPr/>
          <a:lstStyle>
            <a:lvl1pPr marL="230188" indent="-230188">
              <a:buClr>
                <a:schemeClr val="accent1"/>
              </a:buClr>
              <a:buFont typeface="Arial"/>
              <a:buChar char="•"/>
              <a:defRPr>
                <a:solidFill>
                  <a:schemeClr val="bg2"/>
                </a:solidFill>
              </a:defRPr>
            </a:lvl1pPr>
            <a:lvl2pPr>
              <a:buClr>
                <a:schemeClr val="accent1"/>
              </a:buClr>
              <a:defRPr>
                <a:solidFill>
                  <a:schemeClr val="bg2"/>
                </a:solidFill>
              </a:defRPr>
            </a:lvl2pPr>
            <a:lvl3pPr>
              <a:buClr>
                <a:schemeClr val="accent1"/>
              </a:buClr>
              <a:defRPr>
                <a:solidFill>
                  <a:schemeClr val="bg2"/>
                </a:solidFill>
              </a:defRPr>
            </a:lvl3pPr>
            <a:lvl4pPr>
              <a:buClr>
                <a:schemeClr val="accent1"/>
              </a:buClr>
              <a:defRPr>
                <a:solidFill>
                  <a:schemeClr val="bg2"/>
                </a:solidFill>
              </a:defRPr>
            </a:lvl4pPr>
            <a:lvl5pPr>
              <a:buClr>
                <a:schemeClr val="accent1"/>
              </a:buCl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2" name="Slide Number Placeholder 1"/>
          <p:cNvSpPr>
            <a:spLocks noGrp="1"/>
          </p:cNvSpPr>
          <p:nvPr>
            <p:ph type="sldNum" sz="quarter" idx="10"/>
          </p:nvPr>
        </p:nvSpPr>
        <p:spPr/>
        <p:txBody>
          <a:bodyPr/>
          <a:lstStyle>
            <a:lvl1pPr>
              <a:defRPr>
                <a:solidFill>
                  <a:schemeClr val="bg2"/>
                </a:solidFill>
              </a:defRPr>
            </a:lvl1pPr>
          </a:lstStyle>
          <a:p>
            <a:fld id="{93AC2C76-E6AA-46CB-A2DE-F6E097F7C440}" type="slidenum">
              <a:rPr lang="en-GB" smtClean="0"/>
              <a:pPr/>
              <a:t>‹#›</a:t>
            </a:fld>
            <a:endParaRPr lang="en-GB" dirty="0"/>
          </a:p>
        </p:txBody>
      </p:sp>
    </p:spTree>
    <p:extLst>
      <p:ext uri="{BB962C8B-B14F-4D97-AF65-F5344CB8AC3E}">
        <p14:creationId xmlns:p14="http://schemas.microsoft.com/office/powerpoint/2010/main" val="413218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000" y="1224000"/>
            <a:ext cx="7992000" cy="4824000"/>
          </a:xfrm>
        </p:spPr>
        <p:txBody>
          <a:bodyPr/>
          <a:lstStyle>
            <a:lvl1pPr marL="0" indent="0">
              <a:lnSpc>
                <a:spcPts val="1800"/>
              </a:lnSpc>
              <a:spcBef>
                <a:spcPts val="0"/>
              </a:spcBef>
              <a:spcAft>
                <a:spcPts val="1800"/>
              </a:spcAft>
              <a:buClr>
                <a:schemeClr val="accent2"/>
              </a:buClr>
              <a:buFont typeface="Arial"/>
              <a:buNone/>
              <a:tabLst/>
              <a:defRPr>
                <a:solidFill>
                  <a:schemeClr val="bg2"/>
                </a:solidFill>
              </a:defRPr>
            </a:lvl1pPr>
            <a:lvl2pPr marL="230188" indent="0">
              <a:lnSpc>
                <a:spcPts val="1800"/>
              </a:lnSpc>
              <a:spcBef>
                <a:spcPts val="0"/>
              </a:spcBef>
              <a:spcAft>
                <a:spcPts val="1800"/>
              </a:spcAft>
              <a:buClr>
                <a:schemeClr val="accent2"/>
              </a:buClr>
              <a:buNone/>
              <a:defRPr>
                <a:solidFill>
                  <a:schemeClr val="bg2"/>
                </a:solidFill>
              </a:defRPr>
            </a:lvl2pPr>
            <a:lvl3pPr marL="461963" indent="0">
              <a:lnSpc>
                <a:spcPts val="1800"/>
              </a:lnSpc>
              <a:spcBef>
                <a:spcPts val="0"/>
              </a:spcBef>
              <a:spcAft>
                <a:spcPts val="1800"/>
              </a:spcAft>
              <a:buClr>
                <a:schemeClr val="accent2"/>
              </a:buClr>
              <a:buNone/>
              <a:defRPr>
                <a:solidFill>
                  <a:schemeClr val="bg2"/>
                </a:solidFill>
              </a:defRPr>
            </a:lvl3pPr>
            <a:lvl4pPr marL="681038" indent="0">
              <a:lnSpc>
                <a:spcPts val="1800"/>
              </a:lnSpc>
              <a:spcBef>
                <a:spcPts val="0"/>
              </a:spcBef>
              <a:spcAft>
                <a:spcPts val="1800"/>
              </a:spcAft>
              <a:buClr>
                <a:schemeClr val="accent2"/>
              </a:buClr>
              <a:buNone/>
              <a:defRPr>
                <a:solidFill>
                  <a:schemeClr val="bg2"/>
                </a:solidFill>
              </a:defRPr>
            </a:lvl4pPr>
            <a:lvl5pPr marL="912812" indent="0">
              <a:lnSpc>
                <a:spcPts val="1800"/>
              </a:lnSpc>
              <a:spcBef>
                <a:spcPts val="0"/>
              </a:spcBef>
              <a:spcAft>
                <a:spcPts val="1800"/>
              </a:spcAft>
              <a:buClr>
                <a:schemeClr val="accent2"/>
              </a:buClr>
              <a:buNone/>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normAutofit/>
          </a:bodyPr>
          <a:lstStyle>
            <a:lvl1pPr>
              <a:defRPr sz="2800">
                <a:solidFill>
                  <a:schemeClr val="accent1"/>
                </a:solidFill>
              </a:defRPr>
            </a:lvl1pPr>
          </a:lstStyle>
          <a:p>
            <a:r>
              <a:rPr lang="en-US" dirty="0" smtClean="0"/>
              <a:t>Click to edit Master title style</a:t>
            </a:r>
            <a:endParaRPr lang="en-US" dirty="0"/>
          </a:p>
        </p:txBody>
      </p:sp>
      <p:sp>
        <p:nvSpPr>
          <p:cNvPr id="2" name="Slide Number Placeholder 1"/>
          <p:cNvSpPr>
            <a:spLocks noGrp="1"/>
          </p:cNvSpPr>
          <p:nvPr>
            <p:ph type="sldNum" sz="quarter" idx="10"/>
          </p:nvPr>
        </p:nvSpPr>
        <p:spPr/>
        <p:txBody>
          <a:bodyPr/>
          <a:lstStyle/>
          <a:p>
            <a:fld id="{93AC2C76-E6AA-46CB-A2DE-F6E097F7C440}" type="slidenum">
              <a:rPr lang="en-GB" smtClean="0"/>
              <a:t>‹#›</a:t>
            </a:fld>
            <a:endParaRPr lang="en-GB" dirty="0"/>
          </a:p>
        </p:txBody>
      </p:sp>
    </p:spTree>
    <p:extLst>
      <p:ext uri="{BB962C8B-B14F-4D97-AF65-F5344CB8AC3E}">
        <p14:creationId xmlns:p14="http://schemas.microsoft.com/office/powerpoint/2010/main" val="9578621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4359" y="1224000"/>
            <a:ext cx="7992000" cy="4608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228600" y="228600"/>
            <a:ext cx="8696326" cy="777240"/>
          </a:xfrm>
          <a:prstGeom prst="rect">
            <a:avLst/>
          </a:prstGeom>
        </p:spPr>
        <p:txBody>
          <a:bodyPr vert="horz" lIns="182880" tIns="45720" rIns="91440" bIns="45720" rtlCol="0" anchor="ctr">
            <a:normAutofit/>
          </a:bodyPr>
          <a:lstStyle/>
          <a:p>
            <a:r>
              <a:rPr lang="en-US" dirty="0" smtClean="0"/>
              <a:t>Click to edit Master title style</a:t>
            </a:r>
            <a:endParaRPr lang="en-US" dirty="0"/>
          </a:p>
        </p:txBody>
      </p:sp>
      <p:sp>
        <p:nvSpPr>
          <p:cNvPr id="5" name="Slide Number Placeholder 4"/>
          <p:cNvSpPr>
            <a:spLocks noGrp="1"/>
          </p:cNvSpPr>
          <p:nvPr>
            <p:ph type="sldNum" sz="quarter" idx="4"/>
          </p:nvPr>
        </p:nvSpPr>
        <p:spPr>
          <a:xfrm>
            <a:off x="7070400" y="6325200"/>
            <a:ext cx="1846800" cy="365125"/>
          </a:xfrm>
          <a:prstGeom prst="rect">
            <a:avLst/>
          </a:prstGeom>
        </p:spPr>
        <p:txBody>
          <a:bodyPr vert="horz" lIns="91440" tIns="45720" rIns="91440" bIns="45720" rtlCol="0" anchor="ctr"/>
          <a:lstStyle>
            <a:lvl1pPr algn="r">
              <a:defRPr sz="1200">
                <a:solidFill>
                  <a:schemeClr val="bg2"/>
                </a:solidFill>
              </a:defRPr>
            </a:lvl1pPr>
          </a:lstStyle>
          <a:p>
            <a:fld id="{93AC2C76-E6AA-46CB-A2DE-F6E097F7C440}" type="slidenum">
              <a:rPr lang="en-GB" smtClean="0"/>
              <a:pPr/>
              <a:t>‹#›</a:t>
            </a:fld>
            <a:endParaRPr lang="en-GB" dirty="0"/>
          </a:p>
        </p:txBody>
      </p:sp>
      <p:pic>
        <p:nvPicPr>
          <p:cNvPr id="1026" name="Picture 2"/>
          <p:cNvPicPr>
            <a:picLocks noChangeAspect="1" noChangeArrowheads="1"/>
          </p:cNvPicPr>
          <p:nvPr userDrawn="1"/>
        </p:nvPicPr>
        <p:blipFill>
          <a:blip r:embed="rId17" cstate="print">
            <a:extLst>
              <a:ext uri="{28A0092B-C50C-407E-A947-70E740481C1C}">
                <a14:useLocalDpi xmlns:a14="http://schemas.microsoft.com/office/drawing/2010/main"/>
              </a:ext>
            </a:extLst>
          </a:blip>
          <a:stretch>
            <a:fillRect/>
          </a:stretch>
        </p:blipFill>
        <p:spPr bwMode="auto">
          <a:xfrm>
            <a:off x="88667" y="6189342"/>
            <a:ext cx="1700213" cy="606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9682403"/>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77" r:id="rId3"/>
    <p:sldLayoutId id="2147483675" r:id="rId4"/>
    <p:sldLayoutId id="2147483668" r:id="rId5"/>
    <p:sldLayoutId id="2147483676" r:id="rId6"/>
    <p:sldLayoutId id="2147483651" r:id="rId7"/>
    <p:sldLayoutId id="2147483650" r:id="rId8"/>
    <p:sldLayoutId id="2147483670" r:id="rId9"/>
    <p:sldLayoutId id="2147483652" r:id="rId10"/>
    <p:sldLayoutId id="2147483654" r:id="rId11"/>
    <p:sldLayoutId id="2147483672" r:id="rId12"/>
    <p:sldLayoutId id="2147483678" r:id="rId13"/>
    <p:sldLayoutId id="2147483674" r:id="rId14"/>
    <p:sldLayoutId id="2147483683" r:id="rId15"/>
  </p:sldLayoutIdLst>
  <p:timing>
    <p:tnLst>
      <p:par>
        <p:cTn id="1" dur="indefinite" restart="never" nodeType="tmRoot"/>
      </p:par>
    </p:tnLst>
  </p:timing>
  <p:hf hdr="0" ftr="0" dt="0"/>
  <p:txStyles>
    <p:titleStyle>
      <a:lvl1pPr algn="l" defTabSz="457200" rtl="0" eaLnBrk="1" latinLnBrk="0" hangingPunct="1">
        <a:spcBef>
          <a:spcPct val="0"/>
        </a:spcBef>
        <a:buNone/>
        <a:defRPr sz="2800" b="0" i="0" kern="1200" cap="all">
          <a:solidFill>
            <a:schemeClr val="bg1"/>
          </a:solidFill>
          <a:latin typeface="Calibri"/>
          <a:ea typeface="+mj-ea"/>
          <a:cs typeface="Calibri"/>
        </a:defRPr>
      </a:lvl1pPr>
    </p:titleStyle>
    <p:bodyStyle>
      <a:lvl1pPr marL="230188" indent="-230188" algn="l" defTabSz="457200" rtl="0" eaLnBrk="1" latinLnBrk="0" hangingPunct="1">
        <a:lnSpc>
          <a:spcPts val="1800"/>
        </a:lnSpc>
        <a:spcBef>
          <a:spcPts val="1800"/>
        </a:spcBef>
        <a:spcAft>
          <a:spcPts val="600"/>
        </a:spcAft>
        <a:buClr>
          <a:schemeClr val="accent1"/>
        </a:buClr>
        <a:buFont typeface="Arial"/>
        <a:buChar char="•"/>
        <a:defRPr sz="1600" b="0" i="0" kern="1200">
          <a:solidFill>
            <a:schemeClr val="bg2"/>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Calibri" panose="020F050202020403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1828800" y="1212601"/>
            <a:ext cx="6716453" cy="3561418"/>
          </a:xfrm>
          <a:prstGeom prst="rect">
            <a:avLst/>
          </a:prstGeom>
        </p:spPr>
        <p:txBody>
          <a:bodyPr vert="horz" lIns="91440" tIns="45720" rIns="91440" bIns="45720" rtlCol="0" anchor="b">
            <a:noAutofit/>
          </a:bodyPr>
          <a:lstStyle>
            <a:lvl1pPr algn="l" defTabSz="457200" rtl="0" eaLnBrk="1" latinLnBrk="0" hangingPunct="1">
              <a:lnSpc>
                <a:spcPct val="90000"/>
              </a:lnSpc>
              <a:spcBef>
                <a:spcPct val="0"/>
              </a:spcBef>
              <a:buNone/>
              <a:defRPr sz="4000" b="0" i="0" kern="1200" cap="all">
                <a:solidFill>
                  <a:schemeClr val="accent2"/>
                </a:solidFill>
                <a:latin typeface="Calibri"/>
                <a:ea typeface="+mj-ea"/>
                <a:cs typeface="Calibri"/>
              </a:defRPr>
            </a:lvl1pPr>
          </a:lstStyle>
          <a:p>
            <a:pPr>
              <a:lnSpc>
                <a:spcPct val="120000"/>
              </a:lnSpc>
              <a:spcBef>
                <a:spcPts val="0"/>
              </a:spcBef>
              <a:spcAft>
                <a:spcPts val="600"/>
              </a:spcAft>
              <a:buClr>
                <a:schemeClr val="accent2"/>
              </a:buClr>
            </a:pPr>
            <a:r>
              <a:rPr lang="en-US" b="1" dirty="0" smtClean="0"/>
              <a:t>Capturing </a:t>
            </a:r>
            <a:r>
              <a:rPr lang="en-US" b="1" dirty="0"/>
              <a:t>Factor </a:t>
            </a:r>
            <a:r>
              <a:rPr lang="en-US" b="1" dirty="0" err="1" smtClean="0"/>
              <a:t>Premia</a:t>
            </a:r>
            <a:endParaRPr lang="en-US" b="1" dirty="0" smtClean="0"/>
          </a:p>
          <a:p>
            <a:pPr>
              <a:lnSpc>
                <a:spcPct val="120000"/>
              </a:lnSpc>
              <a:spcBef>
                <a:spcPts val="0"/>
              </a:spcBef>
              <a:spcAft>
                <a:spcPts val="600"/>
              </a:spcAft>
              <a:buClr>
                <a:schemeClr val="accent2"/>
              </a:buClr>
            </a:pPr>
            <a:r>
              <a:rPr lang="en-GB" sz="4800" dirty="0" smtClean="0"/>
              <a:t/>
            </a:r>
            <a:br>
              <a:rPr lang="en-GB" sz="4800" dirty="0" smtClean="0"/>
            </a:br>
            <a:r>
              <a:rPr lang="en-US" sz="1400" b="1" dirty="0" smtClean="0">
                <a:solidFill>
                  <a:schemeClr val="bg1"/>
                </a:solidFill>
                <a:ea typeface="+mn-ea"/>
              </a:rPr>
              <a:t>Raina </a:t>
            </a:r>
            <a:r>
              <a:rPr lang="en-US" sz="1400" b="1" dirty="0" err="1" smtClean="0">
                <a:solidFill>
                  <a:schemeClr val="bg1"/>
                </a:solidFill>
                <a:ea typeface="+mn-ea"/>
              </a:rPr>
              <a:t>oberoi</a:t>
            </a:r>
            <a:endParaRPr lang="en-US" sz="1400" b="1" dirty="0" smtClean="0">
              <a:solidFill>
                <a:schemeClr val="bg1"/>
              </a:solidFill>
              <a:ea typeface="+mn-ea"/>
            </a:endParaRPr>
          </a:p>
          <a:p>
            <a:pPr>
              <a:lnSpc>
                <a:spcPct val="120000"/>
              </a:lnSpc>
              <a:spcBef>
                <a:spcPts val="0"/>
              </a:spcBef>
              <a:spcAft>
                <a:spcPts val="600"/>
              </a:spcAft>
              <a:buClr>
                <a:schemeClr val="accent2"/>
              </a:buClr>
            </a:pPr>
            <a:r>
              <a:rPr lang="en-US" sz="1400" b="1" dirty="0" smtClean="0">
                <a:solidFill>
                  <a:schemeClr val="bg1"/>
                </a:solidFill>
                <a:ea typeface="+mn-ea"/>
              </a:rPr>
              <a:t>Vice President – Equity Applied research</a:t>
            </a:r>
          </a:p>
          <a:p>
            <a:pPr>
              <a:lnSpc>
                <a:spcPct val="120000"/>
              </a:lnSpc>
              <a:spcBef>
                <a:spcPts val="0"/>
              </a:spcBef>
              <a:spcAft>
                <a:spcPts val="600"/>
              </a:spcAft>
              <a:buClr>
                <a:schemeClr val="accent2"/>
              </a:buClr>
            </a:pPr>
            <a:r>
              <a:rPr lang="en-US" sz="1400" b="1" dirty="0" err="1" smtClean="0">
                <a:solidFill>
                  <a:schemeClr val="bg1"/>
                </a:solidFill>
                <a:ea typeface="+mn-ea"/>
              </a:rPr>
              <a:t>msci</a:t>
            </a:r>
            <a:endParaRPr lang="en-GB" sz="1400" b="1" dirty="0">
              <a:solidFill>
                <a:schemeClr val="bg1"/>
              </a:solidFill>
              <a:ea typeface="+mn-ea"/>
            </a:endParaRPr>
          </a:p>
        </p:txBody>
      </p:sp>
      <p:sp>
        <p:nvSpPr>
          <p:cNvPr id="14" name="Text Placeholder 3"/>
          <p:cNvSpPr txBox="1">
            <a:spLocks/>
          </p:cNvSpPr>
          <p:nvPr/>
        </p:nvSpPr>
        <p:spPr>
          <a:xfrm>
            <a:off x="955963" y="5247993"/>
            <a:ext cx="6061220" cy="719138"/>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ts val="0"/>
              </a:spcBef>
              <a:spcAft>
                <a:spcPts val="600"/>
              </a:spcAft>
              <a:buClr>
                <a:schemeClr val="accent2"/>
              </a:buClr>
              <a:buFont typeface="Arial"/>
              <a:buNone/>
              <a:defRPr lang="en-US" sz="1800" b="1" i="0" kern="1200" dirty="0" smtClean="0">
                <a:solidFill>
                  <a:schemeClr val="bg1"/>
                </a:solidFill>
                <a:latin typeface="Calibri"/>
                <a:ea typeface="+mn-ea"/>
                <a:cs typeface="Calibri"/>
              </a:defRPr>
            </a:lvl1pPr>
            <a:lvl2pPr marL="461963" indent="-231775" algn="l" defTabSz="457200" rtl="0" eaLnBrk="1" latinLnBrk="0" hangingPunct="1">
              <a:lnSpc>
                <a:spcPts val="1800"/>
              </a:lnSpc>
              <a:spcBef>
                <a:spcPts val="0"/>
              </a:spcBef>
              <a:spcAft>
                <a:spcPts val="600"/>
              </a:spcAft>
              <a:buClr>
                <a:schemeClr val="accent1"/>
              </a:buClr>
              <a:buFont typeface="Calibri" panose="020F0502020204030204" pitchFamily="34" charset="0"/>
              <a:buChar char="─"/>
              <a:defRPr sz="1600" b="0" i="0" kern="1200">
                <a:solidFill>
                  <a:schemeClr val="bg2"/>
                </a:solidFill>
                <a:latin typeface="Calibri"/>
                <a:ea typeface="+mn-ea"/>
                <a:cs typeface="Calibri"/>
              </a:defRPr>
            </a:lvl2pPr>
            <a:lvl3pPr marL="681038" indent="-2190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3pPr>
            <a:lvl4pPr marL="912813" indent="-231775"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4pPr>
            <a:lvl5pPr marL="1143000" indent="-230188" algn="l" defTabSz="457200" rtl="0" eaLnBrk="1" latinLnBrk="0" hangingPunct="1">
              <a:lnSpc>
                <a:spcPts val="1800"/>
              </a:lnSpc>
              <a:spcBef>
                <a:spcPts val="0"/>
              </a:spcBef>
              <a:spcAft>
                <a:spcPts val="600"/>
              </a:spcAft>
              <a:buClr>
                <a:schemeClr val="accent1"/>
              </a:buClr>
              <a:buFont typeface="Arial" panose="020B0604020202020204" pitchFamily="34" charset="0"/>
              <a:buChar char="•"/>
              <a:defRPr sz="16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smtClean="0"/>
              <a:t>September  2015</a:t>
            </a:r>
            <a:endParaRPr lang="en-GB" dirty="0"/>
          </a:p>
        </p:txBody>
      </p:sp>
    </p:spTree>
    <p:extLst>
      <p:ext uri="{BB962C8B-B14F-4D97-AF65-F5344CB8AC3E}">
        <p14:creationId xmlns:p14="http://schemas.microsoft.com/office/powerpoint/2010/main" val="1834286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600" dirty="0"/>
              <a:t>This document and all of the information contained in it, including without limitation all text, data, graphs, charts (collectively, the “Information”) is the property of MSCI Inc. or its subsidiaries (collectively, “MSCI”), or MSCI’s licensors, direct or indirect suppliers or any third party involved in making or compiling any Information (collectively, with MSCI, the “Information Providers”) and is provided for informational purposes only.  The Information may not be modified, reverse-engineered, reproduced or redisseminated in whole or in part without prior written permission from MSCI. </a:t>
            </a:r>
          </a:p>
          <a:p>
            <a:r>
              <a:rPr lang="en-US" sz="600" dirty="0"/>
              <a:t>The Information may not be used to create derivative works or to verify or correct other data or information.   For example (but without limitation), the Information may not be used to create indexes, databases, risk models, analytics, software, or in connection with the issuing, offering, sponsoring, managing or marketing of any securities, portfolios, financial products or other investment vehicles utilizing or based on, linked to, tracking or otherwise derived from the Information or any other MSCI data, information, products or services.  </a:t>
            </a:r>
          </a:p>
          <a:p>
            <a:r>
              <a:rPr lang="en-US" sz="600" dirty="0"/>
              <a:t>The user of the Information assumes the entire risk of any use it may make or permit to be made of the Information.  NONE OF THE INFORMATION PROVIDERS MAKES ANY EXPRESS OR IMPLIED WARRANTIES OR REPRESENTATIONS WITH RESPECT TO THE INFORMATION (OR THE RESULTS TO BE OBTAINED BY THE USE THEREOF), AND TO THE MAXIMUM EXTENT PERMITTED BY APPLICABLE LAW, EACH INFORMATION PROVIDER EXPRESSLY DISCLAIMS ALL IMPLIED WARRANTIES (INCLUDING, WITHOUT LIMITATION, ANY IMPLIED WARRANTIES OF ORIGINALITY, ACCURACY, TIMELINESS, NON-INFRINGEMENT, COMPLETENESS, MERCHANTABILITY AND FITNESS FOR A PARTICULAR PURPOSE) WITH RESPECT TO ANY OF THE INFORMATION.</a:t>
            </a:r>
          </a:p>
          <a:p>
            <a:r>
              <a:rPr lang="en-US" sz="600" dirty="0"/>
              <a:t>Without limiting any of the foregoing and to the maximum extent permitted by applicable law, in no event shall any Information Provider have any liability regarding any of the Information for any direct, indirect, special, punitive, consequential (including lost profits) or any other damages even if notified of the possibility of such damages. The foregoing shall not exclude or limit any liability that may not by applicable law be excluded or limited, including without limitation (as applicable), any liability for death or personal injury to the extent that such injury results from the negligence or willful default of itself, its servants, agents or sub-contractors.  </a:t>
            </a:r>
          </a:p>
          <a:p>
            <a:r>
              <a:rPr lang="en-US" sz="600" dirty="0"/>
              <a:t>Information containing any historical information, data or analysis should not be taken as an indication or guarantee of any future performance, analysis, forecast or prediction.  Past performance does not guarantee future results.  </a:t>
            </a:r>
          </a:p>
          <a:p>
            <a:r>
              <a:rPr lang="en-US" sz="600" dirty="0"/>
              <a:t>The Information should not be relied on and is not a substitute for the skill, judgment and experience of the user, its management, employees, advisors and/or clients when making investment and other business decisions.  All Information is impersonal and not tailored to the needs of any person, entity or group of persons</a:t>
            </a:r>
            <a:r>
              <a:rPr lang="en-US" sz="600" dirty="0" smtClean="0"/>
              <a:t>.</a:t>
            </a:r>
            <a:endParaRPr lang="en-US" sz="600" dirty="0"/>
          </a:p>
          <a:p>
            <a:r>
              <a:rPr lang="en-US" sz="600" dirty="0"/>
              <a:t>None of the Information constitutes an offer to sell (or a solicitation of an offer to buy), any security, financial product or other investment vehicle or any trading strategy. </a:t>
            </a:r>
          </a:p>
          <a:p>
            <a:r>
              <a:rPr lang="en-US" sz="600" dirty="0"/>
              <a:t>It is not possible to invest directly in an index.  Exposure to an asset class or trading strategy or other category represented by an index is only available through third party investable instruments (if any) based on that index.   MSCI does not issue, sponsor, endorse, market, offer, review or otherwise express any opinion regarding any fund, ETF, derivative or other security, investment, financial product or trading strategy that is based on, linked to or seeks to provide an investment return related to the performance of any MSCI index (collectively, “Index Linked Investments”). MSCI makes no assurance that any Index Linked Investments will accurately track index performance or provide positive investment returns.  MSCI Inc. is not an investment adviser or fiduciary and MSCI makes no representation regarding the advisability of investing in any Index Linked Investments</a:t>
            </a:r>
            <a:r>
              <a:rPr lang="en-US" sz="600" dirty="0" smtClean="0"/>
              <a:t>.</a:t>
            </a:r>
          </a:p>
          <a:p>
            <a:r>
              <a:rPr lang="en-US" sz="600" dirty="0"/>
              <a:t>Index returns do not represent the results of actual trading of investible assets/securities. MSCI maintains and calculates indexes, but does not manage actual assets. Index returns do not reflect payment of any sales charges or fees an investor may pay to purchase the securities underlying the index or Index Linked Investments. The imposition of these fees and charges would cause the performance of an Index Linked Investment to be different than the MSCI index performance.</a:t>
            </a:r>
          </a:p>
          <a:p>
            <a:r>
              <a:rPr lang="en-US" sz="600" dirty="0"/>
              <a:t>The Information may contain back tested data.  Back-tested performance is not actual performance, but is hypothetical.  There are frequently material differences between back tested performance results and actual results subsequently achieved by any investment strategy.  </a:t>
            </a:r>
          </a:p>
          <a:p>
            <a:r>
              <a:rPr lang="en-US" sz="600" dirty="0"/>
              <a:t>Constituents of MSCI equity indexes are listed companies, which are included in or excluded from the indexes according to the application of the relevant index methodologies. Accordingly, constituents in MSCI equity indexes may include MSCI Inc., clients of MSCI or suppliers to MSCI.  Inclusion of a security within an MSCI index is not a recommendation by MSCI to buy, sell, or hold such security, nor is it considered to be investment advice.</a:t>
            </a:r>
          </a:p>
          <a:p>
            <a:r>
              <a:rPr lang="en-US" sz="600" dirty="0"/>
              <a:t>Data and information produced by various affiliates of MSCI Inc., including MSCI ESG Research Inc. and Barra LLC, may be used in calculating certain MSCI indexes.  More information can be found in the relevant index methodologies on www.msci.com. </a:t>
            </a:r>
          </a:p>
          <a:p>
            <a:r>
              <a:rPr lang="en-US" sz="600" dirty="0"/>
              <a:t>MSCI receives compensation in connection with licensing its indexes to third parties.  MSCI Inc.’s revenue includes fees based on assets in Index Linked Investments. Information can be found in MSCI Inc.’s company filings on the Investor Relations section of www.msci.com.</a:t>
            </a:r>
          </a:p>
          <a:p>
            <a:r>
              <a:rPr lang="en-US" sz="600" dirty="0"/>
              <a:t>MSCI ESG Research Inc. is a Registered Investment Adviser under the Investment Advisers Act of 1940 and a subsidiary of MSCI Inc.  Except with respect to any applicable products or services from MSCI ESG Research, neither MSCI nor any of its products or services recommends, endorses, approves or otherwise expresses any opinion regarding any issuer, securities, financial products or instruments or trading strategies and MSCI’s products or services are not intended to constitute investment advice or a recommendation to make (or refrain from making) any kind of investment decision and may not be relied on as such. Issuers mentioned or included in any MSCI ESG Research materials may include MSCI Inc., clients of MSCI or suppliers to MSCI, and may also purchase research or other products or services from MSCI ESG Research.  MSCI ESG Research materials, including materials utilized in any MSCI ESG Indexes or other products, have not been submitted to, nor received approval from, the United States Securities and Exchange Commission or any other regulatory body.</a:t>
            </a:r>
          </a:p>
          <a:p>
            <a:r>
              <a:rPr lang="en-US" sz="600" dirty="0"/>
              <a:t>Any use of or access to products, services or information of MSCI requires a license from MSCI.  MSCI, Barra, RiskMetrics, IPD, FEA, InvestorForce, and other MSCI brands and product names are the trademarks, service marks, or registered trademarks of MSCI or its subsidiaries in the United States and other jurisdictions.  The Global Industry Classification Standard (GICS) was developed by and is the exclusive property of MSCI and Standard &amp; Poor’s.  “Global Industry Classification Standard (GICS)” is a service mark of MSCI and Standard &amp; Poor’s.</a:t>
            </a:r>
          </a:p>
          <a:p>
            <a:endParaRPr lang="en-US" sz="600" dirty="0"/>
          </a:p>
        </p:txBody>
      </p:sp>
      <p:sp>
        <p:nvSpPr>
          <p:cNvPr id="4" name="Title 3"/>
          <p:cNvSpPr>
            <a:spLocks noGrp="1"/>
          </p:cNvSpPr>
          <p:nvPr>
            <p:ph type="title"/>
          </p:nvPr>
        </p:nvSpPr>
        <p:spPr/>
        <p:txBody>
          <a:bodyPr/>
          <a:lstStyle/>
          <a:p>
            <a:r>
              <a:rPr lang="en-US" dirty="0" smtClean="0"/>
              <a:t>Notice and disclaimer</a:t>
            </a:r>
            <a:endParaRPr lang="en-US" dirty="0"/>
          </a:p>
        </p:txBody>
      </p:sp>
      <p:sp>
        <p:nvSpPr>
          <p:cNvPr id="6" name="Slide Number Placeholder 5"/>
          <p:cNvSpPr>
            <a:spLocks noGrp="1"/>
          </p:cNvSpPr>
          <p:nvPr>
            <p:ph type="sldNum" sz="quarter" idx="10"/>
          </p:nvPr>
        </p:nvSpPr>
        <p:spPr/>
        <p:txBody>
          <a:bodyPr/>
          <a:lstStyle/>
          <a:p>
            <a:fld id="{93AC2C76-E6AA-46CB-A2DE-F6E097F7C440}" type="slidenum">
              <a:rPr lang="en-GB" smtClean="0"/>
              <a:t>10</a:t>
            </a:fld>
            <a:endParaRPr lang="en-GB" dirty="0"/>
          </a:p>
        </p:txBody>
      </p:sp>
    </p:spTree>
    <p:extLst>
      <p:ext uri="{BB962C8B-B14F-4D97-AF65-F5344CB8AC3E}">
        <p14:creationId xmlns:p14="http://schemas.microsoft.com/office/powerpoint/2010/main" val="1002023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2"/>
          <p:cNvSpPr txBox="1"/>
          <p:nvPr/>
        </p:nvSpPr>
        <p:spPr>
          <a:xfrm>
            <a:off x="3368421" y="2016987"/>
            <a:ext cx="5182985" cy="2031920"/>
          </a:xfrm>
          <a:prstGeom prst="rect">
            <a:avLst/>
          </a:prstGeom>
          <a:noFill/>
        </p:spPr>
        <p:txBody>
          <a:bodyPr lIns="0" tIns="0" rIns="0" bIns="0"/>
          <a:lstStyle/>
          <a:p>
            <a:pPr lvl="1" fontAlgn="auto">
              <a:spcAft>
                <a:spcPts val="0"/>
              </a:spcAft>
              <a:buClr>
                <a:schemeClr val="tx2"/>
              </a:buClr>
              <a:defRPr/>
            </a:pPr>
            <a:r>
              <a:rPr lang="en-US" sz="5400" dirty="0"/>
              <a:t>Foundations of </a:t>
            </a:r>
            <a:r>
              <a:rPr lang="en-US" sz="5400" dirty="0" smtClean="0"/>
              <a:t>Factor </a:t>
            </a:r>
            <a:r>
              <a:rPr lang="en-US" sz="5400" dirty="0"/>
              <a:t>I</a:t>
            </a:r>
            <a:r>
              <a:rPr lang="en-US" sz="5400" dirty="0" smtClean="0"/>
              <a:t>nvesting</a:t>
            </a:r>
            <a:endParaRPr lang="en-US" sz="5400" dirty="0">
              <a:solidFill>
                <a:srgbClr val="37617A"/>
              </a:solidFill>
              <a:latin typeface="Calibri Light" panose="020F0302020204030204" pitchFamily="34" charset="0"/>
            </a:endParaRPr>
          </a:p>
        </p:txBody>
      </p:sp>
      <p:cxnSp>
        <p:nvCxnSpPr>
          <p:cNvPr id="5" name="Connecteur droit 4"/>
          <p:cNvCxnSpPr/>
          <p:nvPr/>
        </p:nvCxnSpPr>
        <p:spPr>
          <a:xfrm>
            <a:off x="3336235" y="2396857"/>
            <a:ext cx="0" cy="1755747"/>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1805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16"/>
            <a:ext cx="9413240" cy="1101080"/>
          </a:xfrm>
        </p:spPr>
        <p:txBody>
          <a:bodyPr>
            <a:noAutofit/>
          </a:bodyPr>
          <a:lstStyle/>
          <a:p>
            <a:r>
              <a:rPr lang="en-US" altLang="zh-HK" dirty="0"/>
              <a:t>active returns can be explained by factor exposure</a:t>
            </a:r>
          </a:p>
        </p:txBody>
      </p:sp>
      <p:sp>
        <p:nvSpPr>
          <p:cNvPr id="3" name="Content Placeholder 2"/>
          <p:cNvSpPr>
            <a:spLocks noGrp="1"/>
          </p:cNvSpPr>
          <p:nvPr>
            <p:ph sz="half" idx="1"/>
          </p:nvPr>
        </p:nvSpPr>
        <p:spPr>
          <a:xfrm>
            <a:off x="218145" y="1247950"/>
            <a:ext cx="3968266" cy="4121492"/>
          </a:xfrm>
        </p:spPr>
        <p:txBody>
          <a:bodyPr>
            <a:normAutofit lnSpcReduction="10000"/>
          </a:bodyPr>
          <a:lstStyle/>
          <a:p>
            <a:pPr marL="0" indent="0">
              <a:lnSpc>
                <a:spcPct val="100000"/>
              </a:lnSpc>
              <a:spcBef>
                <a:spcPct val="20000"/>
              </a:spcBef>
              <a:buClr>
                <a:schemeClr val="accent2"/>
              </a:buClr>
              <a:buNone/>
            </a:pPr>
            <a:r>
              <a:rPr lang="en-US" altLang="zh-HK" sz="2400" dirty="0" smtClean="0">
                <a:solidFill>
                  <a:schemeClr val="bg1">
                    <a:lumMod val="50000"/>
                  </a:schemeClr>
                </a:solidFill>
              </a:rPr>
              <a:t>“Approximately </a:t>
            </a:r>
            <a:r>
              <a:rPr lang="en-US" altLang="zh-HK" sz="2400" dirty="0">
                <a:solidFill>
                  <a:schemeClr val="bg1">
                    <a:lumMod val="50000"/>
                  </a:schemeClr>
                </a:solidFill>
              </a:rPr>
              <a:t>70% of all active returns </a:t>
            </a:r>
            <a:r>
              <a:rPr lang="en-US" altLang="zh-HK" sz="2400" dirty="0" smtClean="0">
                <a:solidFill>
                  <a:schemeClr val="bg1">
                    <a:lumMod val="50000"/>
                  </a:schemeClr>
                </a:solidFill>
              </a:rPr>
              <a:t>on the </a:t>
            </a:r>
            <a:r>
              <a:rPr lang="en-US" altLang="zh-HK" sz="2400" dirty="0">
                <a:solidFill>
                  <a:schemeClr val="bg1">
                    <a:lumMod val="50000"/>
                  </a:schemeClr>
                </a:solidFill>
              </a:rPr>
              <a:t>overall </a:t>
            </a:r>
            <a:r>
              <a:rPr lang="en-US" altLang="zh-HK" sz="2400" dirty="0" smtClean="0">
                <a:solidFill>
                  <a:schemeClr val="bg1">
                    <a:lumMod val="50000"/>
                  </a:schemeClr>
                </a:solidFill>
              </a:rPr>
              <a:t>fund can </a:t>
            </a:r>
            <a:r>
              <a:rPr lang="en-US" altLang="zh-HK" sz="2400" dirty="0">
                <a:solidFill>
                  <a:schemeClr val="bg1">
                    <a:lumMod val="50000"/>
                  </a:schemeClr>
                </a:solidFill>
              </a:rPr>
              <a:t>be explained by exposures to systematic </a:t>
            </a:r>
            <a:r>
              <a:rPr lang="en-US" altLang="zh-HK" sz="2400" dirty="0" smtClean="0">
                <a:solidFill>
                  <a:schemeClr val="bg1">
                    <a:lumMod val="50000"/>
                  </a:schemeClr>
                </a:solidFill>
              </a:rPr>
              <a:t>factors”</a:t>
            </a:r>
          </a:p>
          <a:p>
            <a:pPr marL="0" indent="0">
              <a:lnSpc>
                <a:spcPct val="100000"/>
              </a:lnSpc>
              <a:spcBef>
                <a:spcPct val="20000"/>
              </a:spcBef>
              <a:buClr>
                <a:schemeClr val="accent2"/>
              </a:buClr>
              <a:buNone/>
            </a:pPr>
            <a:r>
              <a:rPr lang="en-US" altLang="zh-HK" sz="1200" i="1" dirty="0" smtClean="0">
                <a:solidFill>
                  <a:schemeClr val="bg1">
                    <a:lumMod val="50000"/>
                  </a:schemeClr>
                </a:solidFill>
              </a:rPr>
              <a:t>-</a:t>
            </a:r>
            <a:r>
              <a:rPr lang="en-US" altLang="zh-HK" sz="1200" i="1" dirty="0" err="1" smtClean="0">
                <a:solidFill>
                  <a:schemeClr val="bg1">
                    <a:lumMod val="50000"/>
                  </a:schemeClr>
                </a:solidFill>
              </a:rPr>
              <a:t>Ang</a:t>
            </a:r>
            <a:r>
              <a:rPr lang="en-US" altLang="zh-HK" sz="1200" i="1" dirty="0" smtClean="0">
                <a:solidFill>
                  <a:schemeClr val="bg1">
                    <a:lumMod val="50000"/>
                  </a:schemeClr>
                </a:solidFill>
              </a:rPr>
              <a:t>, </a:t>
            </a:r>
            <a:r>
              <a:rPr lang="en-US" altLang="zh-HK" sz="1200" i="1" dirty="0" err="1" smtClean="0">
                <a:solidFill>
                  <a:schemeClr val="bg1">
                    <a:lumMod val="50000"/>
                  </a:schemeClr>
                </a:solidFill>
              </a:rPr>
              <a:t>Goetzmann</a:t>
            </a:r>
            <a:r>
              <a:rPr lang="en-US" altLang="zh-HK" sz="1200" i="1" dirty="0" smtClean="0">
                <a:solidFill>
                  <a:schemeClr val="bg1">
                    <a:lumMod val="50000"/>
                  </a:schemeClr>
                </a:solidFill>
              </a:rPr>
              <a:t>, Schaefer report on the Norwegian Government Pension Fund</a:t>
            </a:r>
          </a:p>
          <a:p>
            <a:pPr marL="0" indent="0">
              <a:lnSpc>
                <a:spcPct val="100000"/>
              </a:lnSpc>
              <a:spcBef>
                <a:spcPct val="20000"/>
              </a:spcBef>
              <a:buClr>
                <a:schemeClr val="accent2"/>
              </a:buClr>
              <a:buNone/>
            </a:pPr>
            <a:endParaRPr lang="en-US" altLang="zh-HK" sz="1200" i="1" dirty="0" smtClean="0">
              <a:solidFill>
                <a:schemeClr val="bg1">
                  <a:lumMod val="50000"/>
                </a:schemeClr>
              </a:solidFill>
            </a:endParaRPr>
          </a:p>
          <a:p>
            <a:pPr marL="0" indent="0">
              <a:lnSpc>
                <a:spcPct val="100000"/>
              </a:lnSpc>
              <a:spcBef>
                <a:spcPct val="20000"/>
              </a:spcBef>
              <a:buClr>
                <a:schemeClr val="accent2"/>
              </a:buClr>
              <a:buNone/>
            </a:pPr>
            <a:r>
              <a:rPr lang="en-US" altLang="zh-HK" sz="2400" dirty="0" smtClean="0">
                <a:solidFill>
                  <a:schemeClr val="bg1">
                    <a:lumMod val="50000"/>
                  </a:schemeClr>
                </a:solidFill>
              </a:rPr>
              <a:t>“Alpha decreases from 18 bps to as low as 3 bps monthly, a reduction of as much as 80%”</a:t>
            </a:r>
          </a:p>
          <a:p>
            <a:pPr marL="0" indent="0">
              <a:lnSpc>
                <a:spcPct val="100000"/>
              </a:lnSpc>
              <a:spcBef>
                <a:spcPct val="20000"/>
              </a:spcBef>
              <a:buClr>
                <a:schemeClr val="accent2"/>
              </a:buClr>
              <a:buNone/>
            </a:pPr>
            <a:r>
              <a:rPr lang="en-US" altLang="zh-HK" sz="1200" i="1" dirty="0">
                <a:solidFill>
                  <a:schemeClr val="bg1">
                    <a:lumMod val="50000"/>
                  </a:schemeClr>
                </a:solidFill>
              </a:rPr>
              <a:t>-MSCI’s award winning </a:t>
            </a:r>
            <a:r>
              <a:rPr lang="en-US" altLang="zh-HK" sz="1200" i="1" dirty="0" smtClean="0">
                <a:solidFill>
                  <a:schemeClr val="bg1">
                    <a:lumMod val="50000"/>
                  </a:schemeClr>
                </a:solidFill>
              </a:rPr>
              <a:t>research paper </a:t>
            </a:r>
            <a:r>
              <a:rPr lang="en-US" altLang="zh-HK" sz="1200" i="1" dirty="0">
                <a:solidFill>
                  <a:schemeClr val="bg1">
                    <a:lumMod val="50000"/>
                  </a:schemeClr>
                </a:solidFill>
              </a:rPr>
              <a:t>“Can Alpha Be Captured by Risk Premia?”</a:t>
            </a:r>
          </a:p>
          <a:p>
            <a:pPr marL="0" indent="0">
              <a:buNone/>
            </a:pPr>
            <a:endParaRPr lang="en-US" altLang="zh-HK" sz="2000" b="1" dirty="0" smtClean="0">
              <a:solidFill>
                <a:schemeClr val="bg1">
                  <a:lumMod val="50000"/>
                </a:schemeClr>
              </a:solidFill>
            </a:endParaRPr>
          </a:p>
          <a:p>
            <a:pPr marL="0" indent="0">
              <a:buNone/>
            </a:pPr>
            <a:endParaRPr lang="en-US" altLang="zh-HK" sz="2000" dirty="0" smtClean="0">
              <a:solidFill>
                <a:schemeClr val="bg1">
                  <a:lumMod val="50000"/>
                </a:schemeClr>
              </a:solidFill>
            </a:endParaRPr>
          </a:p>
          <a:p>
            <a:endParaRPr lang="en-US" altLang="zh-HK" sz="2000" dirty="0" smtClean="0">
              <a:solidFill>
                <a:schemeClr val="bg1">
                  <a:lumMod val="50000"/>
                </a:schemeClr>
              </a:solidFill>
            </a:endParaRPr>
          </a:p>
          <a:p>
            <a:endParaRPr lang="en-US" altLang="zh-HK" sz="2000" dirty="0">
              <a:solidFill>
                <a:schemeClr val="bg1">
                  <a:lumMod val="50000"/>
                </a:schemeClr>
              </a:solidFill>
            </a:endParaRPr>
          </a:p>
          <a:p>
            <a:endParaRPr lang="zh-HK" altLang="en-US" sz="2000" dirty="0">
              <a:solidFill>
                <a:schemeClr val="bg1">
                  <a:lumMod val="50000"/>
                </a:schemeClr>
              </a:solidFill>
            </a:endParaRPr>
          </a:p>
        </p:txBody>
      </p:sp>
      <p:sp>
        <p:nvSpPr>
          <p:cNvPr id="4" name="Slide Number Placeholder 3"/>
          <p:cNvSpPr>
            <a:spLocks noGrp="1"/>
          </p:cNvSpPr>
          <p:nvPr>
            <p:ph type="sldNum" sz="quarter" idx="10"/>
          </p:nvPr>
        </p:nvSpPr>
        <p:spPr/>
        <p:txBody>
          <a:bodyPr/>
          <a:lstStyle/>
          <a:p>
            <a:fld id="{F3C63E31-2C19-446C-A71D-182B3F727B7F}" type="slidenum">
              <a:rPr lang="en-GB" smtClean="0">
                <a:solidFill>
                  <a:schemeClr val="bg1"/>
                </a:solidFill>
              </a:rPr>
              <a:pPr/>
              <a:t>3</a:t>
            </a:fld>
            <a:endParaRPr lang="en-GB" dirty="0">
              <a:solidFill>
                <a:schemeClr val="bg1"/>
              </a:solidFill>
            </a:endParaRPr>
          </a:p>
        </p:txBody>
      </p:sp>
      <p:sp>
        <p:nvSpPr>
          <p:cNvPr id="7" name="Rectangle 6"/>
          <p:cNvSpPr/>
          <p:nvPr/>
        </p:nvSpPr>
        <p:spPr>
          <a:xfrm>
            <a:off x="343817" y="5595106"/>
            <a:ext cx="3842594" cy="630942"/>
          </a:xfrm>
          <a:prstGeom prst="rect">
            <a:avLst/>
          </a:prstGeom>
        </p:spPr>
        <p:txBody>
          <a:bodyPr wrap="square">
            <a:spAutoFit/>
          </a:bodyPr>
          <a:lstStyle/>
          <a:p>
            <a:r>
              <a:rPr lang="en-US" sz="700" dirty="0" err="1"/>
              <a:t>Ang</a:t>
            </a:r>
            <a:r>
              <a:rPr lang="en-US" sz="700" dirty="0"/>
              <a:t>, A., W. </a:t>
            </a:r>
            <a:r>
              <a:rPr lang="en-US" sz="700" dirty="0" err="1"/>
              <a:t>Goetzmann</a:t>
            </a:r>
            <a:r>
              <a:rPr lang="en-US" sz="700" dirty="0"/>
              <a:t>, and S. Schaefer, 2009. “Evaluation of Active Management of the Norwegian Government Pension Fund Global</a:t>
            </a:r>
            <a:r>
              <a:rPr lang="en-US" sz="700" dirty="0" smtClean="0"/>
              <a:t>”.</a:t>
            </a:r>
          </a:p>
          <a:p>
            <a:endParaRPr lang="en-US" sz="700" dirty="0"/>
          </a:p>
          <a:p>
            <a:r>
              <a:rPr lang="en-US" sz="700" dirty="0" smtClean="0"/>
              <a:t>Bender, J., Hammond, B. </a:t>
            </a:r>
            <a:r>
              <a:rPr lang="en-US" sz="700" dirty="0" err="1" smtClean="0"/>
              <a:t>Mok</a:t>
            </a:r>
            <a:r>
              <a:rPr lang="en-US" sz="700" dirty="0" smtClean="0"/>
              <a:t>, W, 2014. “Can Alpha Be Captured by Risk Premia?”. Journal of Portfolio Management, Winter 2014.</a:t>
            </a:r>
            <a:endParaRPr lang="en-US" sz="700" dirty="0"/>
          </a:p>
        </p:txBody>
      </p:sp>
      <p:graphicFrame>
        <p:nvGraphicFramePr>
          <p:cNvPr id="12" name="Chart 11"/>
          <p:cNvGraphicFramePr>
            <a:graphicFrameLocks/>
          </p:cNvGraphicFramePr>
          <p:nvPr>
            <p:extLst>
              <p:ext uri="{D42A27DB-BD31-4B8C-83A1-F6EECF244321}">
                <p14:modId xmlns:p14="http://schemas.microsoft.com/office/powerpoint/2010/main" val="2335001150"/>
              </p:ext>
            </p:extLst>
          </p:nvPr>
        </p:nvGraphicFramePr>
        <p:xfrm>
          <a:off x="4295775" y="3739763"/>
          <a:ext cx="4727039" cy="2585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861551467"/>
              </p:ext>
            </p:extLst>
          </p:nvPr>
        </p:nvGraphicFramePr>
        <p:xfrm>
          <a:off x="4094806" y="1600440"/>
          <a:ext cx="2803938" cy="16823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2077681058"/>
              </p:ext>
            </p:extLst>
          </p:nvPr>
        </p:nvGraphicFramePr>
        <p:xfrm>
          <a:off x="6420169" y="1567671"/>
          <a:ext cx="2723831" cy="1691256"/>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5269612" y="1106396"/>
            <a:ext cx="3258264" cy="276999"/>
          </a:xfrm>
          <a:prstGeom prst="rect">
            <a:avLst/>
          </a:prstGeom>
          <a:noFill/>
        </p:spPr>
        <p:txBody>
          <a:bodyPr wrap="none" rtlCol="0">
            <a:spAutoFit/>
          </a:bodyPr>
          <a:lstStyle/>
          <a:p>
            <a:r>
              <a:rPr lang="en-US" sz="1200" b="1" dirty="0" smtClean="0">
                <a:solidFill>
                  <a:schemeClr val="bg2"/>
                </a:solidFill>
              </a:rPr>
              <a:t>Top US Mutual Funds Have Significant Style Bets</a:t>
            </a:r>
          </a:p>
        </p:txBody>
      </p:sp>
      <p:sp>
        <p:nvSpPr>
          <p:cNvPr id="16" name="TextBox 15"/>
          <p:cNvSpPr txBox="1"/>
          <p:nvPr/>
        </p:nvSpPr>
        <p:spPr>
          <a:xfrm>
            <a:off x="5086350" y="1427341"/>
            <a:ext cx="784189" cy="261610"/>
          </a:xfrm>
          <a:prstGeom prst="rect">
            <a:avLst/>
          </a:prstGeom>
          <a:noFill/>
        </p:spPr>
        <p:txBody>
          <a:bodyPr wrap="none" rtlCol="0">
            <a:spAutoFit/>
          </a:bodyPr>
          <a:lstStyle/>
          <a:p>
            <a:r>
              <a:rPr lang="en-US" sz="1100" b="1" dirty="0" smtClean="0">
                <a:solidFill>
                  <a:schemeClr val="bg2"/>
                </a:solidFill>
              </a:rPr>
              <a:t>Top Funds</a:t>
            </a:r>
          </a:p>
        </p:txBody>
      </p:sp>
      <p:sp>
        <p:nvSpPr>
          <p:cNvPr id="17" name="TextBox 16"/>
          <p:cNvSpPr txBox="1"/>
          <p:nvPr/>
        </p:nvSpPr>
        <p:spPr>
          <a:xfrm>
            <a:off x="7648575" y="1427341"/>
            <a:ext cx="1007007" cy="261610"/>
          </a:xfrm>
          <a:prstGeom prst="rect">
            <a:avLst/>
          </a:prstGeom>
          <a:noFill/>
        </p:spPr>
        <p:txBody>
          <a:bodyPr wrap="none" rtlCol="0">
            <a:spAutoFit/>
          </a:bodyPr>
          <a:lstStyle/>
          <a:p>
            <a:r>
              <a:rPr lang="en-US" sz="1100" b="1" dirty="0" smtClean="0">
                <a:solidFill>
                  <a:schemeClr val="bg2"/>
                </a:solidFill>
              </a:rPr>
              <a:t>Bottom Funds</a:t>
            </a:r>
          </a:p>
        </p:txBody>
      </p:sp>
      <p:sp>
        <p:nvSpPr>
          <p:cNvPr id="18" name="TextBox 17"/>
          <p:cNvSpPr txBox="1"/>
          <p:nvPr/>
        </p:nvSpPr>
        <p:spPr>
          <a:xfrm>
            <a:off x="5478444" y="3245278"/>
            <a:ext cx="3341387" cy="241663"/>
          </a:xfrm>
          <a:prstGeom prst="rect">
            <a:avLst/>
          </a:prstGeom>
        </p:spPr>
        <p:txBody>
          <a:bodyPr vert="horz" wrap="square" lIns="91440" tIns="45720" rIns="91440" bIns="45720" rtlCol="0">
            <a:noAutofit/>
          </a:bodyPr>
          <a:lstStyle/>
          <a:p>
            <a:pPr marR="0" algn="r" defTabSz="457200" rtl="0" eaLnBrk="1" fontAlgn="auto" latinLnBrk="0" hangingPunct="1">
              <a:lnSpc>
                <a:spcPct val="90000"/>
              </a:lnSpc>
              <a:spcBef>
                <a:spcPts val="900"/>
              </a:spcBef>
              <a:spcAft>
                <a:spcPts val="0"/>
              </a:spcAft>
              <a:buClr>
                <a:schemeClr val="tx2"/>
              </a:buClr>
              <a:buSzTx/>
              <a:tabLst/>
            </a:pPr>
            <a:r>
              <a:rPr kumimoji="0" lang="en-US" sz="700" b="0" i="0" u="none" strike="noStrike" kern="1200" cap="none" spc="0" normalizeH="0" noProof="0" dirty="0" smtClean="0">
                <a:ln>
                  <a:noFill/>
                </a:ln>
                <a:effectLst/>
                <a:uLnTx/>
                <a:uFillTx/>
                <a:cs typeface="Arial" pitchFamily="34" charset="0"/>
              </a:rPr>
              <a:t>Active risk decomposition from Aug 2009 – July 2014, MSCI Peer Analytics, Lipper</a:t>
            </a:r>
            <a:endParaRPr lang="en-US" sz="700" dirty="0" smtClean="0">
              <a:cs typeface="Arial" pitchFamily="34" charset="0"/>
            </a:endParaRPr>
          </a:p>
        </p:txBody>
      </p:sp>
    </p:spTree>
    <p:extLst>
      <p:ext uri="{BB962C8B-B14F-4D97-AF65-F5344CB8AC3E}">
        <p14:creationId xmlns:p14="http://schemas.microsoft.com/office/powerpoint/2010/main" val="3059759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key factors</a:t>
            </a:r>
            <a:endParaRPr lang="en-GB" dirty="0"/>
          </a:p>
        </p:txBody>
      </p:sp>
      <p:grpSp>
        <p:nvGrpSpPr>
          <p:cNvPr id="15" name="Group 14"/>
          <p:cNvGrpSpPr/>
          <p:nvPr/>
        </p:nvGrpSpPr>
        <p:grpSpPr>
          <a:xfrm>
            <a:off x="901572" y="1826596"/>
            <a:ext cx="7350382" cy="2479934"/>
            <a:chOff x="5048240" y="4097278"/>
            <a:chExt cx="3943360" cy="1330444"/>
          </a:xfrm>
        </p:grpSpPr>
        <p:sp>
          <p:nvSpPr>
            <p:cNvPr id="17" name="Rectangle 16"/>
            <p:cNvSpPr/>
            <p:nvPr/>
          </p:nvSpPr>
          <p:spPr>
            <a:xfrm>
              <a:off x="6401412" y="4097278"/>
              <a:ext cx="1229889" cy="627122"/>
            </a:xfrm>
            <a:prstGeom prst="rect">
              <a:avLst/>
            </a:prstGeom>
            <a:solidFill>
              <a:schemeClr val="tx1"/>
            </a:solidFill>
            <a:ln>
              <a:noFill/>
            </a:ln>
            <a:effectLst/>
            <a:scene3d>
              <a:camera prst="orthographicFront">
                <a:rot lat="0" lon="0" rev="0"/>
              </a:camera>
              <a:lightRig rig="balanced" dir="t">
                <a:rot lat="0" lon="0" rev="8700000"/>
              </a:lightRig>
            </a:scene3d>
            <a:sp3d/>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b="1" dirty="0" smtClean="0"/>
                <a:t>Value</a:t>
              </a:r>
            </a:p>
          </p:txBody>
        </p:sp>
        <p:sp>
          <p:nvSpPr>
            <p:cNvPr id="18" name="Rectangle 17"/>
            <p:cNvSpPr/>
            <p:nvPr/>
          </p:nvSpPr>
          <p:spPr>
            <a:xfrm>
              <a:off x="5050615" y="4097278"/>
              <a:ext cx="1229889" cy="627122"/>
            </a:xfrm>
            <a:prstGeom prst="rect">
              <a:avLst/>
            </a:prstGeom>
            <a:solidFill>
              <a:schemeClr val="tx1"/>
            </a:solidFill>
            <a:ln>
              <a:noFill/>
            </a:ln>
            <a:effectLst/>
            <a:scene3d>
              <a:camera prst="orthographicFront">
                <a:rot lat="0" lon="0" rev="0"/>
              </a:camera>
              <a:lightRig rig="balanced" dir="t">
                <a:rot lat="0" lon="0" rev="8700000"/>
              </a:lightRig>
            </a:scene3d>
            <a:sp3d/>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b="1" dirty="0" smtClean="0"/>
                <a:t>Low Size</a:t>
              </a:r>
            </a:p>
          </p:txBody>
        </p:sp>
        <p:sp>
          <p:nvSpPr>
            <p:cNvPr id="20" name="Rectangle 19"/>
            <p:cNvSpPr/>
            <p:nvPr/>
          </p:nvSpPr>
          <p:spPr>
            <a:xfrm>
              <a:off x="6399037" y="4800600"/>
              <a:ext cx="1229889" cy="627122"/>
            </a:xfrm>
            <a:prstGeom prst="rect">
              <a:avLst/>
            </a:prstGeom>
            <a:solidFill>
              <a:schemeClr val="tx1"/>
            </a:solidFill>
            <a:ln>
              <a:noFill/>
            </a:ln>
            <a:effectLst/>
            <a:scene3d>
              <a:camera prst="orthographicFront">
                <a:rot lat="0" lon="0" rev="0"/>
              </a:camera>
              <a:lightRig rig="balanced" dir="t">
                <a:rot lat="0" lon="0" rev="8700000"/>
              </a:lightRig>
            </a:scene3d>
            <a:sp3d/>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b="1" dirty="0" smtClean="0"/>
                <a:t>Quality</a:t>
              </a:r>
            </a:p>
          </p:txBody>
        </p:sp>
        <p:sp>
          <p:nvSpPr>
            <p:cNvPr id="21" name="Rectangle 20"/>
            <p:cNvSpPr/>
            <p:nvPr/>
          </p:nvSpPr>
          <p:spPr>
            <a:xfrm>
              <a:off x="5048240" y="4800600"/>
              <a:ext cx="1229889" cy="627122"/>
            </a:xfrm>
            <a:prstGeom prst="rect">
              <a:avLst/>
            </a:prstGeom>
            <a:solidFill>
              <a:schemeClr val="tx1"/>
            </a:solidFill>
            <a:ln>
              <a:noFill/>
            </a:ln>
            <a:effectLst/>
            <a:scene3d>
              <a:camera prst="orthographicFront">
                <a:rot lat="0" lon="0" rev="0"/>
              </a:camera>
              <a:lightRig rig="balanced" dir="t">
                <a:rot lat="0" lon="0" rev="8700000"/>
              </a:lightRig>
            </a:scene3d>
            <a:sp3d/>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b="1" dirty="0" smtClean="0"/>
                <a:t>Momentum</a:t>
              </a:r>
            </a:p>
          </p:txBody>
        </p:sp>
        <p:sp>
          <p:nvSpPr>
            <p:cNvPr id="22" name="Rectangle 21"/>
            <p:cNvSpPr/>
            <p:nvPr/>
          </p:nvSpPr>
          <p:spPr>
            <a:xfrm>
              <a:off x="7757910" y="4798766"/>
              <a:ext cx="1229889" cy="627122"/>
            </a:xfrm>
            <a:prstGeom prst="rect">
              <a:avLst/>
            </a:prstGeom>
            <a:solidFill>
              <a:schemeClr val="tx1"/>
            </a:solidFill>
            <a:ln>
              <a:noFill/>
            </a:ln>
            <a:effectLst/>
            <a:scene3d>
              <a:camera prst="orthographicFront">
                <a:rot lat="0" lon="0" rev="0"/>
              </a:camera>
              <a:lightRig rig="balanced" dir="t">
                <a:rot lat="0" lon="0" rev="8700000"/>
              </a:lightRig>
            </a:scene3d>
            <a:sp3d/>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b="1" dirty="0" smtClean="0"/>
                <a:t>Low Volatility</a:t>
              </a:r>
            </a:p>
          </p:txBody>
        </p:sp>
        <p:sp>
          <p:nvSpPr>
            <p:cNvPr id="23" name="Rectangle 22"/>
            <p:cNvSpPr/>
            <p:nvPr/>
          </p:nvSpPr>
          <p:spPr>
            <a:xfrm>
              <a:off x="7761711" y="4097278"/>
              <a:ext cx="1229889" cy="627122"/>
            </a:xfrm>
            <a:prstGeom prst="rect">
              <a:avLst/>
            </a:prstGeom>
            <a:solidFill>
              <a:schemeClr val="tx1"/>
            </a:solidFill>
            <a:ln>
              <a:noFill/>
            </a:ln>
            <a:effectLst/>
            <a:scene3d>
              <a:camera prst="orthographicFront">
                <a:rot lat="0" lon="0" rev="0"/>
              </a:camera>
              <a:lightRig rig="balanced" dir="t">
                <a:rot lat="0" lon="0" rev="8700000"/>
              </a:lightRig>
            </a:scene3d>
            <a:sp3d/>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2400" b="1" dirty="0" smtClean="0"/>
                <a:t>Yield</a:t>
              </a:r>
            </a:p>
          </p:txBody>
        </p:sp>
      </p:grpSp>
    </p:spTree>
    <p:extLst>
      <p:ext uri="{BB962C8B-B14F-4D97-AF65-F5344CB8AC3E}">
        <p14:creationId xmlns:p14="http://schemas.microsoft.com/office/powerpoint/2010/main" val="1408518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10" y="0"/>
            <a:ext cx="8960130" cy="911498"/>
          </a:xfrm>
        </p:spPr>
        <p:txBody>
          <a:bodyPr>
            <a:normAutofit/>
          </a:bodyPr>
          <a:lstStyle/>
          <a:p>
            <a:r>
              <a:rPr lang="en-US" sz="2500" dirty="0">
                <a:solidFill>
                  <a:schemeClr val="accent1"/>
                </a:solidFill>
              </a:rPr>
              <a:t>The Pyramid of Beta: </a:t>
            </a:r>
            <a:r>
              <a:rPr lang="en-US" sz="2500" dirty="0" smtClean="0">
                <a:solidFill>
                  <a:schemeClr val="accent1"/>
                </a:solidFill>
              </a:rPr>
              <a:t>Different Methods to Build </a:t>
            </a:r>
            <a:r>
              <a:rPr lang="en-US" sz="2500" dirty="0">
                <a:solidFill>
                  <a:schemeClr val="accent1"/>
                </a:solidFill>
              </a:rPr>
              <a:t>Factor Indexes</a:t>
            </a:r>
          </a:p>
        </p:txBody>
      </p:sp>
      <p:graphicFrame>
        <p:nvGraphicFramePr>
          <p:cNvPr id="3" name="Diagram 2"/>
          <p:cNvGraphicFramePr/>
          <p:nvPr>
            <p:extLst>
              <p:ext uri="{D42A27DB-BD31-4B8C-83A1-F6EECF244321}">
                <p14:modId xmlns:p14="http://schemas.microsoft.com/office/powerpoint/2010/main" val="535606291"/>
              </p:ext>
            </p:extLst>
          </p:nvPr>
        </p:nvGraphicFramePr>
        <p:xfrm>
          <a:off x="1028700" y="971550"/>
          <a:ext cx="6522505" cy="5101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Up Arrow 4"/>
          <p:cNvSpPr/>
          <p:nvPr/>
        </p:nvSpPr>
        <p:spPr>
          <a:xfrm>
            <a:off x="228605" y="1012372"/>
            <a:ext cx="996043" cy="5044623"/>
          </a:xfrm>
          <a:prstGeom prst="upArrow">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GB"/>
          </a:p>
        </p:txBody>
      </p:sp>
      <p:sp>
        <p:nvSpPr>
          <p:cNvPr id="6" name="TextBox 5"/>
          <p:cNvSpPr txBox="1"/>
          <p:nvPr/>
        </p:nvSpPr>
        <p:spPr>
          <a:xfrm>
            <a:off x="1028700" y="1730828"/>
            <a:ext cx="1612024" cy="3560298"/>
          </a:xfrm>
          <a:prstGeom prst="rect">
            <a:avLst/>
          </a:prstGeom>
        </p:spPr>
        <p:txBody>
          <a:bodyPr vert="horz" wrap="square" lIns="91440" tIns="45720" rIns="91440" bIns="45720" rtlCol="0">
            <a:normAutofit/>
          </a:bodyPr>
          <a:lstStyle/>
          <a:p>
            <a:pPr marL="179388" marR="0" indent="-179388" algn="l" defTabSz="457200" rtl="0" eaLnBrk="1" fontAlgn="auto" latinLnBrk="0" hangingPunct="1">
              <a:lnSpc>
                <a:spcPct val="90000"/>
              </a:lnSpc>
              <a:spcBef>
                <a:spcPts val="900"/>
              </a:spcBef>
              <a:spcAft>
                <a:spcPts val="0"/>
              </a:spcAft>
              <a:buClr>
                <a:schemeClr val="tx2"/>
              </a:buClr>
              <a:buSzTx/>
              <a:buFont typeface="Arial" pitchFamily="34" charset="0"/>
              <a:buChar char="•"/>
              <a:tabLst/>
            </a:pPr>
            <a:r>
              <a:rPr kumimoji="0" lang="en-US" sz="2000" i="0" u="none" strike="noStrike" kern="1200" cap="none" spc="0" normalizeH="0" baseline="0" noProof="0" dirty="0" smtClean="0">
                <a:ln>
                  <a:noFill/>
                </a:ln>
                <a:solidFill>
                  <a:schemeClr val="accent6">
                    <a:lumMod val="10000"/>
                  </a:schemeClr>
                </a:solidFill>
                <a:effectLst/>
                <a:uLnTx/>
                <a:uFillTx/>
              </a:rPr>
              <a:t>Higher Exposure</a:t>
            </a:r>
          </a:p>
          <a:p>
            <a:pPr marL="179388" marR="0" indent="-179388" algn="l" defTabSz="457200" rtl="0" eaLnBrk="1" fontAlgn="auto" latinLnBrk="0" hangingPunct="1">
              <a:lnSpc>
                <a:spcPct val="90000"/>
              </a:lnSpc>
              <a:spcBef>
                <a:spcPts val="900"/>
              </a:spcBef>
              <a:spcAft>
                <a:spcPts val="0"/>
              </a:spcAft>
              <a:buClr>
                <a:schemeClr val="tx2"/>
              </a:buClr>
              <a:buSzTx/>
              <a:buFont typeface="Arial" pitchFamily="34" charset="0"/>
              <a:buChar char="•"/>
              <a:tabLst/>
            </a:pPr>
            <a:r>
              <a:rPr lang="en-US" sz="2000" dirty="0" smtClean="0">
                <a:solidFill>
                  <a:schemeClr val="accent6">
                    <a:lumMod val="10000"/>
                  </a:schemeClr>
                </a:solidFill>
              </a:rPr>
              <a:t>Higher Complexity</a:t>
            </a:r>
          </a:p>
          <a:p>
            <a:pPr marL="179388" marR="0" indent="-179388" algn="l" defTabSz="457200" rtl="0" eaLnBrk="1" fontAlgn="auto" latinLnBrk="0" hangingPunct="1">
              <a:lnSpc>
                <a:spcPct val="90000"/>
              </a:lnSpc>
              <a:spcBef>
                <a:spcPts val="900"/>
              </a:spcBef>
              <a:spcAft>
                <a:spcPts val="0"/>
              </a:spcAft>
              <a:buClr>
                <a:schemeClr val="tx2"/>
              </a:buClr>
              <a:buSzTx/>
              <a:buFont typeface="Arial" pitchFamily="34" charset="0"/>
              <a:buChar char="•"/>
              <a:tabLst/>
            </a:pPr>
            <a:r>
              <a:rPr kumimoji="0" lang="en-US" sz="2000" i="0" u="none" strike="noStrike" kern="1200" cap="none" spc="0" normalizeH="0" baseline="0" noProof="0" dirty="0" smtClean="0">
                <a:ln>
                  <a:noFill/>
                </a:ln>
                <a:solidFill>
                  <a:schemeClr val="accent6">
                    <a:lumMod val="10000"/>
                  </a:schemeClr>
                </a:solidFill>
                <a:effectLst/>
                <a:uLnTx/>
                <a:uFillTx/>
              </a:rPr>
              <a:t>Lower Investability</a:t>
            </a:r>
          </a:p>
          <a:p>
            <a:pPr marL="179388" marR="0" indent="-179388" algn="l" defTabSz="457200" rtl="0" eaLnBrk="1" fontAlgn="auto" latinLnBrk="0" hangingPunct="1">
              <a:lnSpc>
                <a:spcPct val="90000"/>
              </a:lnSpc>
              <a:spcBef>
                <a:spcPts val="900"/>
              </a:spcBef>
              <a:spcAft>
                <a:spcPts val="0"/>
              </a:spcAft>
              <a:buClr>
                <a:schemeClr val="tx2"/>
              </a:buClr>
              <a:buSzTx/>
              <a:buFont typeface="Arial" pitchFamily="34" charset="0"/>
              <a:buChar char="•"/>
              <a:tabLst/>
            </a:pPr>
            <a:endParaRPr kumimoji="0" lang="en-GB" sz="2000" b="1" i="0" u="none" strike="noStrike" kern="1200" cap="none" spc="0" normalizeH="0" baseline="0" noProof="0" dirty="0" smtClean="0">
              <a:ln>
                <a:noFill/>
              </a:ln>
              <a:solidFill>
                <a:schemeClr val="accent6">
                  <a:lumMod val="10000"/>
                </a:schemeClr>
              </a:solidFill>
              <a:effectLst/>
              <a:uLnTx/>
              <a:uFillTx/>
            </a:endParaRPr>
          </a:p>
        </p:txBody>
      </p:sp>
      <p:sp>
        <p:nvSpPr>
          <p:cNvPr id="11" name="Line Callout 1 (Accent Bar) 10"/>
          <p:cNvSpPr/>
          <p:nvPr/>
        </p:nvSpPr>
        <p:spPr>
          <a:xfrm>
            <a:off x="6646477" y="3340786"/>
            <a:ext cx="1886368" cy="587443"/>
          </a:xfrm>
          <a:prstGeom prst="accentCallout1">
            <a:avLst>
              <a:gd name="adj1" fmla="val 18750"/>
              <a:gd name="adj2" fmla="val -4990"/>
              <a:gd name="adj3" fmla="val 36438"/>
              <a:gd name="adj4" fmla="val -29959"/>
            </a:avLst>
          </a:prstGeom>
          <a:solidFill>
            <a:srgbClr val="E98300"/>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b="1" dirty="0" smtClean="0">
                <a:solidFill>
                  <a:schemeClr val="bg1"/>
                </a:solidFill>
              </a:rPr>
              <a:t>MSCI Enhanced Value Indexes</a:t>
            </a:r>
          </a:p>
        </p:txBody>
      </p:sp>
      <p:sp>
        <p:nvSpPr>
          <p:cNvPr id="12" name="Line Callout 1 (Accent Bar) 11"/>
          <p:cNvSpPr/>
          <p:nvPr/>
        </p:nvSpPr>
        <p:spPr>
          <a:xfrm>
            <a:off x="7356894" y="4328991"/>
            <a:ext cx="1507959" cy="678944"/>
          </a:xfrm>
          <a:prstGeom prst="accentCallout1">
            <a:avLst>
              <a:gd name="adj1" fmla="val 20092"/>
              <a:gd name="adj2" fmla="val -6576"/>
              <a:gd name="adj3" fmla="val 41806"/>
              <a:gd name="adj4" fmla="val -45335"/>
            </a:avLst>
          </a:prstGeom>
          <a:solidFill>
            <a:srgbClr val="E98300"/>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b="1" dirty="0" smtClean="0">
                <a:solidFill>
                  <a:schemeClr val="bg1"/>
                </a:solidFill>
              </a:rPr>
              <a:t>MSCI Value     Weighted Indexes</a:t>
            </a:r>
          </a:p>
        </p:txBody>
      </p:sp>
      <p:sp>
        <p:nvSpPr>
          <p:cNvPr id="13" name="Line Callout 1 (Accent Bar) 12"/>
          <p:cNvSpPr/>
          <p:nvPr/>
        </p:nvSpPr>
        <p:spPr>
          <a:xfrm>
            <a:off x="7812954" y="5344291"/>
            <a:ext cx="1020531" cy="587443"/>
          </a:xfrm>
          <a:prstGeom prst="accentCallout1">
            <a:avLst>
              <a:gd name="adj1" fmla="val 18750"/>
              <a:gd name="adj2" fmla="val -8333"/>
              <a:gd name="adj3" fmla="val 31071"/>
              <a:gd name="adj4" fmla="val -47092"/>
            </a:avLst>
          </a:prstGeom>
          <a:solidFill>
            <a:srgbClr val="E98300"/>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b="1" dirty="0" smtClean="0">
                <a:solidFill>
                  <a:schemeClr val="bg1"/>
                </a:solidFill>
              </a:rPr>
              <a:t>MSCI ACWI IMI</a:t>
            </a:r>
          </a:p>
        </p:txBody>
      </p:sp>
      <p:sp>
        <p:nvSpPr>
          <p:cNvPr id="14" name="Line Callout 1 (Accent Bar) 13"/>
          <p:cNvSpPr/>
          <p:nvPr/>
        </p:nvSpPr>
        <p:spPr>
          <a:xfrm>
            <a:off x="6096588" y="2262765"/>
            <a:ext cx="2230582" cy="587443"/>
          </a:xfrm>
          <a:prstGeom prst="accentCallout1">
            <a:avLst>
              <a:gd name="adj1" fmla="val 18750"/>
              <a:gd name="adj2" fmla="val -4799"/>
              <a:gd name="adj3" fmla="val 39122"/>
              <a:gd name="adj4" fmla="val -29422"/>
            </a:avLst>
          </a:prstGeom>
          <a:solidFill>
            <a:srgbClr val="E98300"/>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600" b="1" dirty="0" smtClean="0">
                <a:solidFill>
                  <a:schemeClr val="bg1"/>
                </a:solidFill>
              </a:rPr>
              <a:t>MSCI Diversified Multi Factor Indexes</a:t>
            </a:r>
          </a:p>
        </p:txBody>
      </p:sp>
      <p:sp>
        <p:nvSpPr>
          <p:cNvPr id="7" name="TextBox 6"/>
          <p:cNvSpPr txBox="1"/>
          <p:nvPr/>
        </p:nvSpPr>
        <p:spPr>
          <a:xfrm>
            <a:off x="5564330" y="1257862"/>
            <a:ext cx="3300524" cy="719794"/>
          </a:xfrm>
          <a:prstGeom prst="rect">
            <a:avLst/>
          </a:prstGeom>
        </p:spPr>
        <p:txBody>
          <a:bodyPr vert="horz" wrap="square" lIns="91440" tIns="45720" rIns="91440" bIns="45720" rtlCol="0">
            <a:normAutofit lnSpcReduction="10000"/>
          </a:bodyPr>
          <a:lstStyle/>
          <a:p>
            <a:pPr marR="0" algn="l" defTabSz="457200" rtl="0" eaLnBrk="1" fontAlgn="auto" latinLnBrk="0" hangingPunct="1">
              <a:lnSpc>
                <a:spcPct val="90000"/>
              </a:lnSpc>
              <a:spcBef>
                <a:spcPts val="900"/>
              </a:spcBef>
              <a:spcAft>
                <a:spcPts val="0"/>
              </a:spcAft>
              <a:buClr>
                <a:schemeClr val="tx2"/>
              </a:buClr>
              <a:buSzTx/>
              <a:tabLst/>
            </a:pPr>
            <a:r>
              <a:rPr kumimoji="0" lang="en-US" sz="1600" b="0" i="0" u="none" strike="noStrike" kern="1200" cap="none" spc="0" normalizeH="0" baseline="0" noProof="0" dirty="0" smtClean="0">
                <a:ln>
                  <a:noFill/>
                </a:ln>
                <a:solidFill>
                  <a:schemeClr val="tx2"/>
                </a:solidFill>
                <a:effectLst/>
                <a:uLnTx/>
                <a:uFillTx/>
                <a:latin typeface="+mn-lt"/>
                <a:ea typeface="+mn-ea"/>
                <a:cs typeface="+mn-cs"/>
              </a:rPr>
              <a:t>Examples of existing MSCI factor indexes based on different</a:t>
            </a:r>
            <a:r>
              <a:rPr kumimoji="0" lang="en-US" sz="1600" b="0" i="0" u="none" strike="noStrike" kern="1200" cap="none" spc="0" normalizeH="0" noProof="0" dirty="0" smtClean="0">
                <a:ln>
                  <a:noFill/>
                </a:ln>
                <a:solidFill>
                  <a:schemeClr val="tx2"/>
                </a:solidFill>
                <a:effectLst/>
                <a:uLnTx/>
                <a:uFillTx/>
                <a:latin typeface="+mn-lt"/>
                <a:ea typeface="+mn-ea"/>
                <a:cs typeface="+mn-cs"/>
              </a:rPr>
              <a:t> factor index construction methodologies</a:t>
            </a:r>
            <a:r>
              <a:rPr kumimoji="0" lang="en-US" sz="1200" b="0" i="0" u="none" strike="noStrike" kern="1200" cap="none" spc="0" normalizeH="0" noProof="0" dirty="0" smtClean="0">
                <a:ln>
                  <a:noFill/>
                </a:ln>
                <a:solidFill>
                  <a:schemeClr val="tx2"/>
                </a:solidFill>
                <a:effectLst/>
                <a:uLnTx/>
                <a:uFillTx/>
                <a:latin typeface="+mn-lt"/>
                <a:ea typeface="+mn-ea"/>
                <a:cs typeface="+mn-cs"/>
              </a:rPr>
              <a:t>:</a:t>
            </a:r>
            <a:endParaRPr kumimoji="0" lang="en-GB" sz="1200" b="0"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2493940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Attracts Investors to Factor Investing? </a:t>
            </a:r>
            <a:endParaRPr lang="en-US" sz="2000" dirty="0">
              <a:solidFill>
                <a:srgbClr val="E98500"/>
              </a:solidFill>
            </a:endParaRPr>
          </a:p>
        </p:txBody>
      </p:sp>
      <p:sp>
        <p:nvSpPr>
          <p:cNvPr id="5" name="Slide Number Placeholder 7"/>
          <p:cNvSpPr>
            <a:spLocks noGrp="1"/>
          </p:cNvSpPr>
          <p:nvPr>
            <p:ph type="sldNum" sz="quarter" idx="10"/>
          </p:nvPr>
        </p:nvSpPr>
        <p:spPr>
          <a:prstGeom prst="rect">
            <a:avLst/>
          </a:prstGeom>
        </p:spPr>
        <p:txBody>
          <a:bodyPr/>
          <a:lstStyle/>
          <a:p>
            <a:pPr defTabSz="457200"/>
            <a:fld id="{F3C63E31-2C19-446C-A71D-182B3F727B7F}" type="slidenum">
              <a:rPr lang="en-GB" sz="1000" b="0" smtClean="0">
                <a:solidFill>
                  <a:srgbClr val="446B7D"/>
                </a:solidFill>
              </a:rPr>
              <a:pPr defTabSz="457200"/>
              <a:t>6</a:t>
            </a:fld>
            <a:endParaRPr lang="en-GB" sz="1000" b="0" dirty="0">
              <a:solidFill>
                <a:srgbClr val="446B7D"/>
              </a:solidFill>
            </a:endParaRPr>
          </a:p>
        </p:txBody>
      </p:sp>
      <p:graphicFrame>
        <p:nvGraphicFramePr>
          <p:cNvPr id="6" name="Chart 5"/>
          <p:cNvGraphicFramePr>
            <a:graphicFrameLocks/>
          </p:cNvGraphicFramePr>
          <p:nvPr>
            <p:extLst>
              <p:ext uri="{D42A27DB-BD31-4B8C-83A1-F6EECF244321}">
                <p14:modId xmlns:p14="http://schemas.microsoft.com/office/powerpoint/2010/main" val="746977397"/>
              </p:ext>
            </p:extLst>
          </p:nvPr>
        </p:nvGraphicFramePr>
        <p:xfrm>
          <a:off x="1053193" y="1319211"/>
          <a:ext cx="6572249" cy="4648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619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313"/>
            <a:ext cx="8229600" cy="1143000"/>
          </a:xfrm>
        </p:spPr>
        <p:txBody>
          <a:bodyPr>
            <a:normAutofit/>
          </a:bodyPr>
          <a:lstStyle/>
          <a:p>
            <a:r>
              <a:rPr lang="en-US" dirty="0" smtClean="0">
                <a:solidFill>
                  <a:schemeClr val="accent1"/>
                </a:solidFill>
              </a:rPr>
              <a:t>Approaches </a:t>
            </a:r>
            <a:r>
              <a:rPr lang="en-US" dirty="0">
                <a:solidFill>
                  <a:schemeClr val="accent1"/>
                </a:solidFill>
              </a:rPr>
              <a:t>for Building Multi-Factor Indexes </a:t>
            </a:r>
            <a:endParaRPr lang="es-MX" dirty="0">
              <a:solidFill>
                <a:schemeClr val="accent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869624840"/>
              </p:ext>
            </p:extLst>
          </p:nvPr>
        </p:nvGraphicFramePr>
        <p:xfrm>
          <a:off x="1219845" y="1412776"/>
          <a:ext cx="6332979" cy="2014031"/>
        </p:xfrm>
        <a:graphic>
          <a:graphicData uri="http://schemas.openxmlformats.org/drawingml/2006/table">
            <a:tbl>
              <a:tblPr bandRow="1">
                <a:tableStyleId>{00A15C55-8517-42AA-B614-E9B94910E393}</a:tableStyleId>
              </a:tblPr>
              <a:tblGrid>
                <a:gridCol w="3166490"/>
                <a:gridCol w="3166489"/>
              </a:tblGrid>
              <a:tr h="412828">
                <a:tc>
                  <a:txBody>
                    <a:bodyPr/>
                    <a:lstStyle/>
                    <a:p>
                      <a:pPr marL="285750" indent="-285750" algn="l">
                        <a:buClr>
                          <a:schemeClr val="accent2"/>
                        </a:buClr>
                        <a:buFont typeface="Wingdings" panose="05000000000000000000" pitchFamily="2" charset="2"/>
                        <a:buChar char="§"/>
                      </a:pPr>
                      <a:r>
                        <a:rPr lang="en-US" sz="1600" b="1" dirty="0" smtClean="0">
                          <a:solidFill>
                            <a:schemeClr val="accent1">
                              <a:lumMod val="50000"/>
                            </a:schemeClr>
                          </a:solidFill>
                        </a:rPr>
                        <a:t>To flexibly allocate across existing factor indexes</a:t>
                      </a:r>
                      <a:endParaRPr lang="es-MX" sz="1600" b="1" dirty="0">
                        <a:solidFill>
                          <a:schemeClr val="accent1">
                            <a:lumMod val="50000"/>
                          </a:schemeClr>
                        </a:solidFill>
                      </a:endParaRPr>
                    </a:p>
                  </a:txBody>
                  <a:tcPr>
                    <a:solidFill>
                      <a:schemeClr val="accent1">
                        <a:lumMod val="40000"/>
                        <a:lumOff val="60000"/>
                      </a:schemeClr>
                    </a:solidFill>
                  </a:tcPr>
                </a:tc>
                <a:tc>
                  <a:txBody>
                    <a:bodyPr/>
                    <a:lstStyle/>
                    <a:p>
                      <a:pPr marL="288925" indent="-285750" algn="l">
                        <a:buClr>
                          <a:schemeClr val="accent2"/>
                        </a:buClr>
                        <a:buFont typeface="Wingdings" panose="05000000000000000000" pitchFamily="2" charset="2"/>
                        <a:buChar char="§"/>
                      </a:pPr>
                      <a:r>
                        <a:rPr lang="en-US" altLang="zh-HK" sz="1600" b="1" dirty="0" smtClean="0">
                          <a:solidFill>
                            <a:schemeClr val="accent1">
                              <a:lumMod val="50000"/>
                            </a:schemeClr>
                          </a:solidFill>
                        </a:rPr>
                        <a:t>To maintain persistent factor exposure through time</a:t>
                      </a:r>
                      <a:endParaRPr lang="en-US" altLang="zh-HK" sz="1600" b="1" dirty="0">
                        <a:solidFill>
                          <a:schemeClr val="accent1">
                            <a:lumMod val="50000"/>
                          </a:schemeClr>
                        </a:solidFill>
                      </a:endParaRPr>
                    </a:p>
                  </a:txBody>
                  <a:tcPr>
                    <a:solidFill>
                      <a:schemeClr val="accent4">
                        <a:lumMod val="60000"/>
                        <a:lumOff val="40000"/>
                      </a:schemeClr>
                    </a:solidFill>
                  </a:tcPr>
                </a:tc>
              </a:tr>
              <a:tr h="412828">
                <a:tc>
                  <a:txBody>
                    <a:bodyPr/>
                    <a:lstStyle/>
                    <a:p>
                      <a:pPr marL="285750" indent="-285750" algn="l">
                        <a:buClr>
                          <a:schemeClr val="accent2"/>
                        </a:buClr>
                        <a:buFont typeface="Wingdings" panose="05000000000000000000" pitchFamily="2" charset="2"/>
                        <a:buChar char="§"/>
                      </a:pPr>
                      <a:r>
                        <a:rPr lang="en-US" sz="1400" dirty="0" smtClean="0"/>
                        <a:t>Factor blend</a:t>
                      </a:r>
                      <a:r>
                        <a:rPr lang="en-US" sz="1400" baseline="0" dirty="0" smtClean="0"/>
                        <a:t> at index level</a:t>
                      </a:r>
                      <a:endParaRPr lang="es-MX" sz="1400" b="1" dirty="0"/>
                    </a:p>
                  </a:txBody>
                  <a:tcPr>
                    <a:solidFill>
                      <a:schemeClr val="accent1">
                        <a:lumMod val="40000"/>
                        <a:lumOff val="60000"/>
                      </a:schemeClr>
                    </a:solidFill>
                  </a:tcPr>
                </a:tc>
                <a:tc>
                  <a:txBody>
                    <a:bodyPr/>
                    <a:lstStyle/>
                    <a:p>
                      <a:pPr marL="285750" indent="-285750" algn="l">
                        <a:buClr>
                          <a:schemeClr val="accent2"/>
                        </a:buClr>
                        <a:buFont typeface="Wingdings" panose="05000000000000000000" pitchFamily="2" charset="2"/>
                        <a:buChar char="§"/>
                      </a:pPr>
                      <a:r>
                        <a:rPr lang="en-US" sz="1400" baseline="0" dirty="0" smtClean="0"/>
                        <a:t>Factor optimization at security level</a:t>
                      </a:r>
                      <a:endParaRPr lang="es-MX" sz="1400" b="1" dirty="0"/>
                    </a:p>
                  </a:txBody>
                  <a:tcPr>
                    <a:solidFill>
                      <a:schemeClr val="accent4">
                        <a:lumMod val="60000"/>
                        <a:lumOff val="40000"/>
                      </a:schemeClr>
                    </a:solidFill>
                  </a:tcPr>
                </a:tc>
              </a:tr>
              <a:tr h="1022083">
                <a:tc>
                  <a:txBody>
                    <a:bodyPr/>
                    <a:lstStyle/>
                    <a:p>
                      <a:pPr marL="285750" indent="-285750" algn="l">
                        <a:buClr>
                          <a:schemeClr val="accent2"/>
                        </a:buClr>
                        <a:buFont typeface="Wingdings" panose="05000000000000000000" pitchFamily="2" charset="2"/>
                        <a:buChar char="§"/>
                      </a:pPr>
                      <a:r>
                        <a:rPr lang="en-US" sz="1400" b="1" dirty="0" smtClean="0"/>
                        <a:t>Transparent</a:t>
                      </a:r>
                      <a:r>
                        <a:rPr lang="en-US" sz="1400" dirty="0" smtClean="0"/>
                        <a:t> and </a:t>
                      </a:r>
                      <a:r>
                        <a:rPr lang="en-US" sz="1400" b="1" dirty="0" smtClean="0"/>
                        <a:t>flexible</a:t>
                      </a:r>
                      <a:r>
                        <a:rPr lang="en-US" sz="1400" dirty="0" smtClean="0"/>
                        <a:t>. </a:t>
                      </a:r>
                      <a:r>
                        <a:rPr lang="en-US" altLang="zh-HK" sz="1400" dirty="0" smtClean="0"/>
                        <a:t>Factor exposure can be easily added, removed or adjusted to accommodate changing factor views</a:t>
                      </a:r>
                      <a:endParaRPr lang="en-US" altLang="zh-HK" sz="1400" b="0" dirty="0" smtClean="0">
                        <a:solidFill>
                          <a:schemeClr val="tx1"/>
                        </a:solidFill>
                      </a:endParaRPr>
                    </a:p>
                  </a:txBody>
                  <a:tcPr>
                    <a:solidFill>
                      <a:schemeClr val="accent1">
                        <a:lumMod val="40000"/>
                        <a:lumOff val="60000"/>
                      </a:schemeClr>
                    </a:solidFill>
                  </a:tcPr>
                </a:tc>
                <a:tc>
                  <a:txBody>
                    <a:bodyPr/>
                    <a:lstStyle/>
                    <a:p>
                      <a:pPr marL="285750" marR="0" indent="-285750" algn="l" defTabSz="457200" rtl="0" eaLnBrk="1" fontAlgn="auto" latinLnBrk="0" hangingPunct="1">
                        <a:lnSpc>
                          <a:spcPct val="100000"/>
                        </a:lnSpc>
                        <a:spcBef>
                          <a:spcPts val="0"/>
                        </a:spcBef>
                        <a:spcAft>
                          <a:spcPts val="0"/>
                        </a:spcAft>
                        <a:buClr>
                          <a:schemeClr val="accent2"/>
                        </a:buClr>
                        <a:buSzTx/>
                        <a:buFont typeface="Wingdings" panose="05000000000000000000" pitchFamily="2" charset="2"/>
                        <a:buChar char="§"/>
                        <a:tabLst/>
                        <a:defRPr/>
                      </a:pPr>
                      <a:r>
                        <a:rPr lang="en-US" sz="1400" dirty="0" smtClean="0"/>
                        <a:t>Allows for more </a:t>
                      </a:r>
                      <a:r>
                        <a:rPr lang="en-US" sz="1400" b="1" dirty="0" smtClean="0"/>
                        <a:t>efficient</a:t>
                      </a:r>
                      <a:r>
                        <a:rPr lang="en-US" sz="1400" dirty="0" smtClean="0"/>
                        <a:t>,</a:t>
                      </a:r>
                      <a:r>
                        <a:rPr lang="en-US" sz="1400" baseline="0" dirty="0" smtClean="0"/>
                        <a:t> </a:t>
                      </a:r>
                      <a:r>
                        <a:rPr lang="en-US" sz="1400" b="1" baseline="0" dirty="0" smtClean="0"/>
                        <a:t>controlled</a:t>
                      </a:r>
                      <a:r>
                        <a:rPr lang="en-US" sz="1400" baseline="0" dirty="0" smtClean="0"/>
                        <a:t> and </a:t>
                      </a:r>
                      <a:r>
                        <a:rPr lang="en-US" sz="1400" b="1" baseline="0" dirty="0" smtClean="0"/>
                        <a:t>persistent</a:t>
                      </a:r>
                      <a:r>
                        <a:rPr lang="en-US" sz="1400" baseline="0" dirty="0" smtClean="0"/>
                        <a:t> capture of the </a:t>
                      </a:r>
                      <a:r>
                        <a:rPr lang="en-US" sz="1400" dirty="0" smtClean="0"/>
                        <a:t>intended factor exposures</a:t>
                      </a:r>
                    </a:p>
                  </a:txBody>
                  <a:tcPr>
                    <a:solidFill>
                      <a:schemeClr val="accent4">
                        <a:lumMod val="60000"/>
                        <a:lumOff val="40000"/>
                      </a:schemeClr>
                    </a:solidFill>
                  </a:tcPr>
                </a:tc>
              </a:tr>
            </a:tbl>
          </a:graphicData>
        </a:graphic>
      </p:graphicFrame>
      <p:sp>
        <p:nvSpPr>
          <p:cNvPr id="10" name="Flowchart: Manual Operation 9"/>
          <p:cNvSpPr/>
          <p:nvPr/>
        </p:nvSpPr>
        <p:spPr>
          <a:xfrm>
            <a:off x="1251285" y="4005064"/>
            <a:ext cx="3160202" cy="648072"/>
          </a:xfrm>
          <a:prstGeom prst="flowChartManualOperation">
            <a:avLst/>
          </a:prstGeom>
          <a:solidFill>
            <a:schemeClr val="accent1">
              <a:lumMod val="40000"/>
              <a:lumOff val="60000"/>
            </a:schemeClr>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smtClean="0">
                <a:solidFill>
                  <a:schemeClr val="accent1">
                    <a:lumMod val="50000"/>
                  </a:schemeClr>
                </a:solidFill>
              </a:rPr>
              <a:t>MSCI Diversified Factor Mix Indexes</a:t>
            </a:r>
            <a:endParaRPr lang="es-MX" sz="1600" b="1" dirty="0">
              <a:solidFill>
                <a:schemeClr val="accent1">
                  <a:lumMod val="50000"/>
                </a:schemeClr>
              </a:solidFill>
            </a:endParaRPr>
          </a:p>
        </p:txBody>
      </p:sp>
      <p:sp>
        <p:nvSpPr>
          <p:cNvPr id="11" name="Flowchart: Manual Operation 10"/>
          <p:cNvSpPr/>
          <p:nvPr/>
        </p:nvSpPr>
        <p:spPr>
          <a:xfrm>
            <a:off x="4411486" y="4005064"/>
            <a:ext cx="3256857" cy="648072"/>
          </a:xfrm>
          <a:prstGeom prst="flowChartManualOperation">
            <a:avLst/>
          </a:prstGeom>
          <a:solidFill>
            <a:schemeClr val="accent4">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accent1">
                    <a:lumMod val="50000"/>
                  </a:schemeClr>
                </a:solidFill>
              </a:rPr>
              <a:t>MSCI Diversified                  Multiple Factor Indexes </a:t>
            </a:r>
            <a:endParaRPr lang="es-MX" sz="1600" b="1" dirty="0">
              <a:solidFill>
                <a:schemeClr val="accent1">
                  <a:lumMod val="50000"/>
                </a:schemeClr>
              </a:solidFill>
            </a:endParaRPr>
          </a:p>
        </p:txBody>
      </p:sp>
      <p:sp>
        <p:nvSpPr>
          <p:cNvPr id="12" name="Down Arrow 11"/>
          <p:cNvSpPr/>
          <p:nvPr/>
        </p:nvSpPr>
        <p:spPr>
          <a:xfrm>
            <a:off x="2624827" y="3517033"/>
            <a:ext cx="504124" cy="360040"/>
          </a:xfrm>
          <a:prstGeom prst="downArrow">
            <a:avLst/>
          </a:prstGeom>
          <a:ln>
            <a:solidFill>
              <a:srgbClr val="E76B6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5" name="Rectangle 4"/>
          <p:cNvSpPr/>
          <p:nvPr/>
        </p:nvSpPr>
        <p:spPr>
          <a:xfrm>
            <a:off x="4339513" y="4828760"/>
            <a:ext cx="3184815" cy="1384995"/>
          </a:xfrm>
          <a:prstGeom prst="rect">
            <a:avLst/>
          </a:prstGeom>
        </p:spPr>
        <p:txBody>
          <a:bodyPr wrap="square">
            <a:spAutoFit/>
          </a:bodyPr>
          <a:lstStyle/>
          <a:p>
            <a:pPr marL="285750" indent="-285750">
              <a:buClr>
                <a:schemeClr val="accent2"/>
              </a:buClr>
              <a:buFont typeface="Wingdings" panose="05000000000000000000" pitchFamily="2" charset="2"/>
              <a:buChar char="§"/>
              <a:defRPr/>
            </a:pPr>
            <a:r>
              <a:rPr lang="en-US" altLang="zh-HK" sz="1400" dirty="0"/>
              <a:t>Higher tracking errors </a:t>
            </a:r>
            <a:r>
              <a:rPr lang="en-US" altLang="zh-HK" sz="1400" dirty="0" smtClean="0"/>
              <a:t>– requires  </a:t>
            </a:r>
            <a:r>
              <a:rPr lang="en-US" altLang="zh-HK" sz="1400" dirty="0"/>
              <a:t>more risk budget for implementation</a:t>
            </a:r>
          </a:p>
          <a:p>
            <a:pPr marL="285750" indent="-285750">
              <a:buClr>
                <a:schemeClr val="accent2"/>
              </a:buClr>
              <a:buFont typeface="Wingdings" panose="05000000000000000000" pitchFamily="2" charset="2"/>
              <a:buChar char="§"/>
              <a:defRPr/>
            </a:pPr>
            <a:r>
              <a:rPr lang="en-US" altLang="zh-HK" sz="1400" dirty="0"/>
              <a:t>Smaller capacity and provides less flexibility for investors who intend to implement active factor views on a large scale </a:t>
            </a:r>
            <a:r>
              <a:rPr lang="en-US" altLang="zh-HK" sz="1400" dirty="0" smtClean="0"/>
              <a:t>basis</a:t>
            </a:r>
            <a:endParaRPr lang="en-US" altLang="zh-HK" sz="1400" dirty="0"/>
          </a:p>
        </p:txBody>
      </p:sp>
      <p:sp>
        <p:nvSpPr>
          <p:cNvPr id="6" name="Rectangle 5"/>
          <p:cNvSpPr/>
          <p:nvPr/>
        </p:nvSpPr>
        <p:spPr>
          <a:xfrm>
            <a:off x="1371905" y="4800159"/>
            <a:ext cx="3039582" cy="1384995"/>
          </a:xfrm>
          <a:prstGeom prst="rect">
            <a:avLst/>
          </a:prstGeom>
        </p:spPr>
        <p:txBody>
          <a:bodyPr wrap="square">
            <a:spAutoFit/>
          </a:bodyPr>
          <a:lstStyle/>
          <a:p>
            <a:pPr marL="285750" indent="-285750">
              <a:buClr>
                <a:schemeClr val="accent2"/>
              </a:buClr>
              <a:buFont typeface="Wingdings" panose="05000000000000000000" pitchFamily="2" charset="2"/>
              <a:buChar char="§"/>
              <a:defRPr/>
            </a:pPr>
            <a:r>
              <a:rPr lang="en-US" altLang="zh-HK" sz="1400" dirty="0" smtClean="0"/>
              <a:t>Higher capacity and investability</a:t>
            </a:r>
          </a:p>
          <a:p>
            <a:pPr marL="285750" indent="-285750">
              <a:buClr>
                <a:schemeClr val="accent2"/>
              </a:buClr>
              <a:buFont typeface="Wingdings" panose="05000000000000000000" pitchFamily="2" charset="2"/>
              <a:buChar char="§"/>
              <a:defRPr/>
            </a:pPr>
            <a:r>
              <a:rPr lang="en-US" altLang="zh-HK" sz="1400" dirty="0" smtClean="0"/>
              <a:t>Lower </a:t>
            </a:r>
            <a:r>
              <a:rPr lang="en-US" altLang="zh-HK" sz="1400" dirty="0"/>
              <a:t>average factor exposure due to “arithmetic dilution” effect</a:t>
            </a:r>
          </a:p>
          <a:p>
            <a:pPr marL="285750" indent="-285750">
              <a:buClr>
                <a:schemeClr val="accent2"/>
              </a:buClr>
              <a:buFont typeface="Wingdings" panose="05000000000000000000" pitchFamily="2" charset="2"/>
              <a:buChar char="§"/>
              <a:defRPr/>
            </a:pPr>
            <a:endParaRPr lang="en-US" altLang="zh-HK" sz="1400" dirty="0"/>
          </a:p>
          <a:p>
            <a:pPr marL="285750" indent="-285750">
              <a:buClr>
                <a:schemeClr val="accent2"/>
              </a:buClr>
              <a:buFont typeface="Wingdings" panose="05000000000000000000" pitchFamily="2" charset="2"/>
              <a:buChar char="§"/>
              <a:defRPr/>
            </a:pPr>
            <a:endParaRPr lang="en-US" altLang="zh-HK" sz="1400" dirty="0"/>
          </a:p>
          <a:p>
            <a:pPr marL="285750" indent="-285750">
              <a:buClr>
                <a:schemeClr val="accent2"/>
              </a:buClr>
              <a:buFont typeface="Wingdings" panose="05000000000000000000" pitchFamily="2" charset="2"/>
              <a:buChar char="§"/>
            </a:pPr>
            <a:endParaRPr lang="es-MX" altLang="zh-HK" sz="1400" dirty="0"/>
          </a:p>
        </p:txBody>
      </p:sp>
      <p:sp>
        <p:nvSpPr>
          <p:cNvPr id="13" name="Down Arrow 12"/>
          <p:cNvSpPr/>
          <p:nvPr/>
        </p:nvSpPr>
        <p:spPr>
          <a:xfrm>
            <a:off x="5748114" y="3517033"/>
            <a:ext cx="504124" cy="360040"/>
          </a:xfrm>
          <a:prstGeom prst="downArrow">
            <a:avLst/>
          </a:prstGeom>
          <a:ln>
            <a:solidFill>
              <a:srgbClr val="E76B6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402263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790" y="228600"/>
            <a:ext cx="8686800" cy="777240"/>
          </a:xfrm>
        </p:spPr>
        <p:txBody>
          <a:bodyPr>
            <a:normAutofit fontScale="90000"/>
          </a:bodyPr>
          <a:lstStyle/>
          <a:p>
            <a:r>
              <a:rPr lang="en-US" dirty="0" smtClean="0">
                <a:solidFill>
                  <a:schemeClr val="accent1"/>
                </a:solidFill>
              </a:rPr>
              <a:t>Diversified Multiple Factor vs Median Active Manager</a:t>
            </a:r>
            <a:endParaRPr lang="en-US" dirty="0">
              <a:solidFill>
                <a:schemeClr val="accent1"/>
              </a:solidFill>
            </a:endParaRPr>
          </a:p>
        </p:txBody>
      </p:sp>
      <p:graphicFrame>
        <p:nvGraphicFramePr>
          <p:cNvPr id="5" name="Chart 4"/>
          <p:cNvGraphicFramePr/>
          <p:nvPr>
            <p:extLst>
              <p:ext uri="{D42A27DB-BD31-4B8C-83A1-F6EECF244321}">
                <p14:modId xmlns:p14="http://schemas.microsoft.com/office/powerpoint/2010/main" val="1877816443"/>
              </p:ext>
            </p:extLst>
          </p:nvPr>
        </p:nvGraphicFramePr>
        <p:xfrm>
          <a:off x="1190847" y="2276475"/>
          <a:ext cx="7357730" cy="373092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319057" y="1210351"/>
            <a:ext cx="8001953" cy="1079412"/>
          </a:xfrm>
          <a:prstGeom prst="rect">
            <a:avLst/>
          </a:prstGeom>
        </p:spPr>
        <p:txBody>
          <a:bodyPr>
            <a:normAutofit lnSpcReduction="10000"/>
          </a:bodyPr>
          <a:lstStyle>
            <a:lvl1pPr marL="230188" indent="-230188" algn="l" defTabSz="457200" rtl="0" eaLnBrk="1" latinLnBrk="0" hangingPunct="1">
              <a:lnSpc>
                <a:spcPct val="100000"/>
              </a:lnSpc>
              <a:spcBef>
                <a:spcPts val="1800"/>
              </a:spcBef>
              <a:spcAft>
                <a:spcPts val="600"/>
              </a:spcAft>
              <a:buClr>
                <a:schemeClr val="accent1"/>
              </a:buClr>
              <a:buFont typeface="Arial"/>
              <a:buChar char="•"/>
              <a:defRPr sz="2000" b="0" i="0" kern="1200">
                <a:solidFill>
                  <a:schemeClr val="bg2"/>
                </a:solidFill>
                <a:latin typeface="Calibri"/>
                <a:ea typeface="+mn-ea"/>
                <a:cs typeface="Calibri"/>
              </a:defRPr>
            </a:lvl1pPr>
            <a:lvl2pPr marL="461963" indent="-231775" algn="l" defTabSz="457200" rtl="0" eaLnBrk="1" latinLnBrk="0" hangingPunct="1">
              <a:lnSpc>
                <a:spcPct val="100000"/>
              </a:lnSpc>
              <a:spcBef>
                <a:spcPts val="0"/>
              </a:spcBef>
              <a:spcAft>
                <a:spcPts val="600"/>
              </a:spcAft>
              <a:buClr>
                <a:schemeClr val="accent1"/>
              </a:buClr>
              <a:buFont typeface="Calibri" panose="020F0502020204030204" pitchFamily="34" charset="0"/>
              <a:buChar char="─"/>
              <a:defRPr sz="2000" b="0" i="0" kern="1200">
                <a:solidFill>
                  <a:schemeClr val="bg2"/>
                </a:solidFill>
                <a:latin typeface="Calibri"/>
                <a:ea typeface="+mn-ea"/>
                <a:cs typeface="Calibri"/>
              </a:defRPr>
            </a:lvl2pPr>
            <a:lvl3pPr marL="681038" indent="-219075" algn="l" defTabSz="457200" rtl="0" eaLnBrk="1" latinLnBrk="0" hangingPunct="1">
              <a:lnSpc>
                <a:spcPct val="100000"/>
              </a:lnSpc>
              <a:spcBef>
                <a:spcPts val="0"/>
              </a:spcBef>
              <a:spcAft>
                <a:spcPts val="600"/>
              </a:spcAft>
              <a:buClr>
                <a:schemeClr val="accent1"/>
              </a:buClr>
              <a:buFont typeface="Arial" panose="020B0604020202020204" pitchFamily="34" charset="0"/>
              <a:buChar char="•"/>
              <a:defRPr sz="2000" b="0" i="0" kern="1200">
                <a:solidFill>
                  <a:schemeClr val="bg2"/>
                </a:solidFill>
                <a:latin typeface="Calibri"/>
                <a:ea typeface="+mn-ea"/>
                <a:cs typeface="Calibri"/>
              </a:defRPr>
            </a:lvl3pPr>
            <a:lvl4pPr marL="912813" indent="-231775" algn="l" defTabSz="457200" rtl="0" eaLnBrk="1" latinLnBrk="0" hangingPunct="1">
              <a:lnSpc>
                <a:spcPct val="100000"/>
              </a:lnSpc>
              <a:spcBef>
                <a:spcPts val="0"/>
              </a:spcBef>
              <a:spcAft>
                <a:spcPts val="600"/>
              </a:spcAft>
              <a:buClr>
                <a:schemeClr val="accent1"/>
              </a:buClr>
              <a:buFont typeface="Arial" panose="020B0604020202020204" pitchFamily="34" charset="0"/>
              <a:buChar char="•"/>
              <a:defRPr sz="2000" b="0" i="0" kern="1200">
                <a:solidFill>
                  <a:schemeClr val="bg2"/>
                </a:solidFill>
                <a:latin typeface="Calibri"/>
                <a:ea typeface="+mn-ea"/>
                <a:cs typeface="Calibri"/>
              </a:defRPr>
            </a:lvl4pPr>
            <a:lvl5pPr marL="1143000" indent="-230188" algn="l" defTabSz="457200" rtl="0" eaLnBrk="1" latinLnBrk="0" hangingPunct="1">
              <a:lnSpc>
                <a:spcPct val="100000"/>
              </a:lnSpc>
              <a:spcBef>
                <a:spcPts val="0"/>
              </a:spcBef>
              <a:spcAft>
                <a:spcPts val="600"/>
              </a:spcAft>
              <a:buClr>
                <a:schemeClr val="accent1"/>
              </a:buClr>
              <a:buFont typeface="Arial" panose="020B0604020202020204" pitchFamily="34" charset="0"/>
              <a:buChar char="•"/>
              <a:defRPr sz="2000" b="0" i="0" kern="1200">
                <a:solidFill>
                  <a:schemeClr val="bg2"/>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smtClean="0"/>
              <a:t>Compare DMF to active managers (large +  mid)</a:t>
            </a:r>
          </a:p>
          <a:p>
            <a:r>
              <a:rPr lang="en-GB" dirty="0"/>
              <a:t>O</a:t>
            </a:r>
            <a:r>
              <a:rPr lang="en-GB" dirty="0" smtClean="0"/>
              <a:t>utperforms median manager in 12 out of 16 years</a:t>
            </a:r>
          </a:p>
          <a:p>
            <a:endParaRPr lang="en-GB" dirty="0" smtClean="0"/>
          </a:p>
          <a:p>
            <a:pPr lvl="1"/>
            <a:endParaRPr lang="en-GB" dirty="0" smtClean="0"/>
          </a:p>
          <a:p>
            <a:pPr lvl="2"/>
            <a:endParaRPr lang="en-GB" dirty="0"/>
          </a:p>
        </p:txBody>
      </p:sp>
    </p:spTree>
    <p:extLst>
      <p:ext uri="{BB962C8B-B14F-4D97-AF65-F5344CB8AC3E}">
        <p14:creationId xmlns:p14="http://schemas.microsoft.com/office/powerpoint/2010/main" val="724610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200"/>
              </a:spcAft>
            </a:pPr>
            <a:r>
              <a:rPr lang="en-GB" sz="1400" dirty="0" smtClean="0"/>
              <a:t>AMERICAS</a:t>
            </a:r>
          </a:p>
          <a:p>
            <a:endParaRPr lang="en-GB" dirty="0" smtClean="0"/>
          </a:p>
          <a:p>
            <a:r>
              <a:rPr lang="en-GB" dirty="0" smtClean="0"/>
              <a:t>Americas 	1 </a:t>
            </a:r>
            <a:r>
              <a:rPr lang="en-GB" dirty="0"/>
              <a:t>888 588 4567 *</a:t>
            </a:r>
          </a:p>
          <a:p>
            <a:r>
              <a:rPr lang="en-GB" dirty="0"/>
              <a:t>Atlanta		+ 1 404 551 3212</a:t>
            </a:r>
          </a:p>
          <a:p>
            <a:r>
              <a:rPr lang="en-GB" dirty="0"/>
              <a:t>Boston		+ 1 617 532 0920</a:t>
            </a:r>
          </a:p>
          <a:p>
            <a:r>
              <a:rPr lang="en-GB" dirty="0"/>
              <a:t>Chicago	</a:t>
            </a:r>
            <a:r>
              <a:rPr lang="en-GB" dirty="0" smtClean="0"/>
              <a:t>+ </a:t>
            </a:r>
            <a:r>
              <a:rPr lang="en-GB" dirty="0"/>
              <a:t>1 312 675 0545</a:t>
            </a:r>
          </a:p>
          <a:p>
            <a:r>
              <a:rPr lang="en-GB" dirty="0"/>
              <a:t>Monterrey	+ 52 81 1253 4020</a:t>
            </a:r>
          </a:p>
          <a:p>
            <a:r>
              <a:rPr lang="en-GB" dirty="0"/>
              <a:t>New York	+ 1 212 804 3901</a:t>
            </a:r>
          </a:p>
          <a:p>
            <a:r>
              <a:rPr lang="en-GB" dirty="0"/>
              <a:t>San Francisco	+ 1 415 836 8800</a:t>
            </a:r>
          </a:p>
          <a:p>
            <a:r>
              <a:rPr lang="en-GB" dirty="0"/>
              <a:t>Sao Paulo	+ 55 11 3706 1360</a:t>
            </a:r>
          </a:p>
          <a:p>
            <a:r>
              <a:rPr lang="en-GB" dirty="0"/>
              <a:t>Toronto	</a:t>
            </a:r>
            <a:r>
              <a:rPr lang="en-GB" dirty="0" smtClean="0"/>
              <a:t>+ </a:t>
            </a:r>
            <a:r>
              <a:rPr lang="en-GB" dirty="0"/>
              <a:t>1 416 628 </a:t>
            </a:r>
            <a:r>
              <a:rPr lang="en-GB" dirty="0" smtClean="0"/>
              <a:t>1007</a:t>
            </a:r>
          </a:p>
          <a:p>
            <a:endParaRPr lang="en-GB" dirty="0"/>
          </a:p>
          <a:p>
            <a:pPr>
              <a:tabLst>
                <a:tab pos="460375" algn="l"/>
                <a:tab pos="909638" algn="l"/>
              </a:tabLst>
            </a:pPr>
            <a:r>
              <a:rPr lang="pt-BR" sz="1050" dirty="0"/>
              <a:t>* = toll free</a:t>
            </a:r>
          </a:p>
          <a:p>
            <a:endParaRPr lang="en-GB" sz="1600" b="1" dirty="0" smtClean="0"/>
          </a:p>
          <a:p>
            <a:r>
              <a:rPr lang="en-GB" sz="1600" b="1" dirty="0" smtClean="0"/>
              <a:t>msci.com</a:t>
            </a:r>
          </a:p>
          <a:p>
            <a:r>
              <a:rPr lang="en-GB" sz="1600" b="1" dirty="0" smtClean="0"/>
              <a:t>clientservice@msci.com</a:t>
            </a:r>
            <a:endParaRPr lang="en-GB" sz="1600" b="1" dirty="0"/>
          </a:p>
          <a:p>
            <a:endParaRPr lang="en-GB" dirty="0"/>
          </a:p>
          <a:p>
            <a:endParaRPr lang="en-GB" dirty="0"/>
          </a:p>
        </p:txBody>
      </p:sp>
      <p:sp>
        <p:nvSpPr>
          <p:cNvPr id="3" name="Title 2"/>
          <p:cNvSpPr>
            <a:spLocks noGrp="1"/>
          </p:cNvSpPr>
          <p:nvPr>
            <p:ph type="title"/>
          </p:nvPr>
        </p:nvSpPr>
        <p:spPr/>
        <p:txBody>
          <a:bodyPr/>
          <a:lstStyle/>
          <a:p>
            <a:r>
              <a:rPr lang="en-GB" dirty="0" smtClean="0"/>
              <a:t>Contact Us</a:t>
            </a:r>
            <a:endParaRPr lang="en-GB" dirty="0"/>
          </a:p>
        </p:txBody>
      </p:sp>
      <p:sp>
        <p:nvSpPr>
          <p:cNvPr id="4" name="Slide Number Placeholder 3"/>
          <p:cNvSpPr>
            <a:spLocks noGrp="1"/>
          </p:cNvSpPr>
          <p:nvPr>
            <p:ph type="sldNum" sz="quarter" idx="10"/>
          </p:nvPr>
        </p:nvSpPr>
        <p:spPr/>
        <p:txBody>
          <a:bodyPr/>
          <a:lstStyle/>
          <a:p>
            <a:fld id="{93AC2C76-E6AA-46CB-A2DE-F6E097F7C440}" type="slidenum">
              <a:rPr lang="en-GB" smtClean="0"/>
              <a:t>9</a:t>
            </a:fld>
            <a:endParaRPr lang="en-GB" dirty="0"/>
          </a:p>
        </p:txBody>
      </p:sp>
      <p:sp>
        <p:nvSpPr>
          <p:cNvPr id="5" name="Content Placeholder 4"/>
          <p:cNvSpPr>
            <a:spLocks noGrp="1"/>
          </p:cNvSpPr>
          <p:nvPr>
            <p:ph idx="11"/>
          </p:nvPr>
        </p:nvSpPr>
        <p:spPr/>
        <p:txBody>
          <a:bodyPr/>
          <a:lstStyle/>
          <a:p>
            <a:pPr>
              <a:spcAft>
                <a:spcPts val="1200"/>
              </a:spcAft>
            </a:pPr>
            <a:r>
              <a:rPr lang="en-GB" sz="1400" dirty="0"/>
              <a:t>EUROPE, MIDDLE EAST </a:t>
            </a:r>
            <a:br>
              <a:rPr lang="en-GB" sz="1400" dirty="0"/>
            </a:br>
            <a:r>
              <a:rPr lang="en-GB" sz="1400" dirty="0"/>
              <a:t>&amp; AFRICA</a:t>
            </a:r>
          </a:p>
          <a:p>
            <a:r>
              <a:rPr lang="en-GB" dirty="0" smtClean="0"/>
              <a:t>Cape </a:t>
            </a:r>
            <a:r>
              <a:rPr lang="en-GB" dirty="0"/>
              <a:t>Town	+ 27 21 673 0100</a:t>
            </a:r>
          </a:p>
          <a:p>
            <a:r>
              <a:rPr lang="en-GB" dirty="0"/>
              <a:t>Frankfurt	+ 49 69 133 859 00</a:t>
            </a:r>
          </a:p>
          <a:p>
            <a:r>
              <a:rPr lang="en-GB" dirty="0"/>
              <a:t>Geneva	</a:t>
            </a:r>
            <a:r>
              <a:rPr lang="en-GB" dirty="0" smtClean="0"/>
              <a:t>+ </a:t>
            </a:r>
            <a:r>
              <a:rPr lang="en-GB" dirty="0"/>
              <a:t>41 22 817 9777</a:t>
            </a:r>
          </a:p>
          <a:p>
            <a:r>
              <a:rPr lang="en-GB" dirty="0"/>
              <a:t>London	</a:t>
            </a:r>
            <a:r>
              <a:rPr lang="en-GB" dirty="0" smtClean="0"/>
              <a:t>+ </a:t>
            </a:r>
            <a:r>
              <a:rPr lang="en-GB" dirty="0"/>
              <a:t>44 20 7618 2222</a:t>
            </a:r>
          </a:p>
          <a:p>
            <a:r>
              <a:rPr lang="en-GB" dirty="0"/>
              <a:t>Milan		+ 39 02 5849 0415</a:t>
            </a:r>
          </a:p>
          <a:p>
            <a:r>
              <a:rPr lang="en-GB" dirty="0"/>
              <a:t>Paris		0800 91 59 17 *</a:t>
            </a:r>
          </a:p>
          <a:p>
            <a:endParaRPr lang="en-GB" dirty="0"/>
          </a:p>
        </p:txBody>
      </p:sp>
      <p:sp>
        <p:nvSpPr>
          <p:cNvPr id="6" name="Content Placeholder 5"/>
          <p:cNvSpPr>
            <a:spLocks noGrp="1"/>
          </p:cNvSpPr>
          <p:nvPr>
            <p:ph idx="12"/>
          </p:nvPr>
        </p:nvSpPr>
        <p:spPr>
          <a:xfrm>
            <a:off x="6228000" y="1224000"/>
            <a:ext cx="2625854" cy="4824000"/>
          </a:xfrm>
        </p:spPr>
        <p:txBody>
          <a:bodyPr/>
          <a:lstStyle/>
          <a:p>
            <a:pPr>
              <a:spcAft>
                <a:spcPts val="1200"/>
              </a:spcAft>
            </a:pPr>
            <a:r>
              <a:rPr lang="en-GB" sz="1400" dirty="0"/>
              <a:t>ASIA PACIFIC</a:t>
            </a:r>
          </a:p>
          <a:p>
            <a:endParaRPr lang="en-GB" dirty="0" smtClean="0"/>
          </a:p>
          <a:p>
            <a:r>
              <a:rPr lang="en-GB" dirty="0" smtClean="0"/>
              <a:t>China </a:t>
            </a:r>
            <a:r>
              <a:rPr lang="en-GB" dirty="0"/>
              <a:t>North	10800 852 1032 *</a:t>
            </a:r>
          </a:p>
          <a:p>
            <a:r>
              <a:rPr lang="en-GB" dirty="0"/>
              <a:t>China South	10800 152 1032 *</a:t>
            </a:r>
          </a:p>
          <a:p>
            <a:r>
              <a:rPr lang="en-GB" dirty="0"/>
              <a:t>Hong Kong	+ 852 2844 9333</a:t>
            </a:r>
          </a:p>
          <a:p>
            <a:r>
              <a:rPr lang="en-GB" dirty="0"/>
              <a:t>Mumbai	</a:t>
            </a:r>
            <a:r>
              <a:rPr lang="en-GB" dirty="0" smtClean="0"/>
              <a:t>+ </a:t>
            </a:r>
            <a:r>
              <a:rPr lang="en-GB" dirty="0"/>
              <a:t>91 22 6784 9160</a:t>
            </a:r>
          </a:p>
          <a:p>
            <a:r>
              <a:rPr lang="en-GB" dirty="0"/>
              <a:t>Seoul		00798 8521 3392 *</a:t>
            </a:r>
          </a:p>
          <a:p>
            <a:r>
              <a:rPr lang="en-GB" dirty="0"/>
              <a:t>Singapore	800 852 3749 *</a:t>
            </a:r>
          </a:p>
          <a:p>
            <a:r>
              <a:rPr lang="en-GB" dirty="0"/>
              <a:t>Sydney		+ 61 2 9033 9333</a:t>
            </a:r>
          </a:p>
          <a:p>
            <a:r>
              <a:rPr lang="en-GB" dirty="0"/>
              <a:t>Taipei		008 0112 7513 </a:t>
            </a:r>
            <a:r>
              <a:rPr lang="en-GB" dirty="0" smtClean="0"/>
              <a:t>*</a:t>
            </a:r>
          </a:p>
          <a:p>
            <a:r>
              <a:rPr lang="en-US" dirty="0"/>
              <a:t>Thailand	0018 0015 6207 </a:t>
            </a:r>
            <a:r>
              <a:rPr lang="en-US" dirty="0" smtClean="0"/>
              <a:t>7181 *</a:t>
            </a:r>
            <a:endParaRPr lang="en-GB" dirty="0"/>
          </a:p>
          <a:p>
            <a:r>
              <a:rPr lang="en-GB" dirty="0" smtClean="0"/>
              <a:t>Tokyo</a:t>
            </a:r>
            <a:r>
              <a:rPr lang="en-GB" dirty="0"/>
              <a:t>		81 3 5290 1555</a:t>
            </a:r>
          </a:p>
          <a:p>
            <a:endParaRPr lang="en-GB" dirty="0"/>
          </a:p>
          <a:p>
            <a:endParaRPr lang="en-GB" dirty="0"/>
          </a:p>
        </p:txBody>
      </p:sp>
    </p:spTree>
    <p:extLst>
      <p:ext uri="{BB962C8B-B14F-4D97-AF65-F5344CB8AC3E}">
        <p14:creationId xmlns:p14="http://schemas.microsoft.com/office/powerpoint/2010/main" val="4005889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MSCI">
      <a:dk1>
        <a:srgbClr val="465058"/>
      </a:dk1>
      <a:lt1>
        <a:sysClr val="window" lastClr="FFFFFF"/>
      </a:lt1>
      <a:dk2>
        <a:srgbClr val="237E74"/>
      </a:dk2>
      <a:lt2>
        <a:srgbClr val="465058"/>
      </a:lt2>
      <a:accent1>
        <a:srgbClr val="37617A"/>
      </a:accent1>
      <a:accent2>
        <a:srgbClr val="FFB838"/>
      </a:accent2>
      <a:accent3>
        <a:srgbClr val="DBD5CD"/>
      </a:accent3>
      <a:accent4>
        <a:srgbClr val="40C1BB"/>
      </a:accent4>
      <a:accent5>
        <a:srgbClr val="F38B3C"/>
      </a:accent5>
      <a:accent6>
        <a:srgbClr val="D03300"/>
      </a:accent6>
      <a:hlink>
        <a:srgbClr val="37617A"/>
      </a:hlink>
      <a:folHlink>
        <a:srgbClr val="968F8B"/>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err="1" smtClean="0">
            <a:solidFill>
              <a:schemeClr val="bg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0595C74108EDF49B531FE848A3026E5" ma:contentTypeVersion="" ma:contentTypeDescription="Create a new document." ma:contentTypeScope="" ma:versionID="b5a0e876ac851029edb683bcb3a8f7ff">
  <xsd:schema xmlns:xsd="http://www.w3.org/2001/XMLSchema" xmlns:xs="http://www.w3.org/2001/XMLSchema" xmlns:p="http://schemas.microsoft.com/office/2006/metadata/properties" xmlns:ns1="http://schemas.microsoft.com/sharepoint/v3" targetNamespace="http://schemas.microsoft.com/office/2006/metadata/properties" ma:root="true" ma:fieldsID="71c3cda2c8b39f88eabd54cbf92a846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20BFE3-1EDD-4DA3-A99D-B847A3C14D83}">
  <ds:schemaRefs>
    <ds:schemaRef ds:uri="http://purl.org/dc/terms/"/>
    <ds:schemaRef ds:uri="http://purl.org/dc/elements/1.1/"/>
    <ds:schemaRef ds:uri="http://schemas.openxmlformats.org/package/2006/metadata/core-properties"/>
    <ds:schemaRef ds:uri="http://schemas.microsoft.com/sharepoint/v3"/>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BBBF4E4-5112-447C-878C-2F6E740328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0FDFE3-7112-4C95-B655-73FE3507C1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20428</TotalTime>
  <Words>1761</Words>
  <Application>Microsoft Office PowerPoint</Application>
  <PresentationFormat>On-screen Show (4:3)</PresentationFormat>
  <Paragraphs>137</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PowerPoint Presentation</vt:lpstr>
      <vt:lpstr>PowerPoint Presentation</vt:lpstr>
      <vt:lpstr>active returns can be explained by factor exposure</vt:lpstr>
      <vt:lpstr>six key factors</vt:lpstr>
      <vt:lpstr>The Pyramid of Beta: Different Methods to Build Factor Indexes</vt:lpstr>
      <vt:lpstr>What Attracts Investors to Factor Investing? </vt:lpstr>
      <vt:lpstr>Approaches for Building Multi-Factor Indexes </vt:lpstr>
      <vt:lpstr>Diversified Multiple Factor vs Median Active Manager</vt:lpstr>
      <vt:lpstr>Contact Us</vt:lpstr>
      <vt:lpstr>Notice and disclaimer</vt:lpstr>
    </vt:vector>
  </TitlesOfParts>
  <Company>OLSON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OLSON OLSON</dc:creator>
  <cp:lastModifiedBy>Mid-Desk A</cp:lastModifiedBy>
  <cp:revision>416</cp:revision>
  <cp:lastPrinted>2015-07-28T14:34:15Z</cp:lastPrinted>
  <dcterms:created xsi:type="dcterms:W3CDTF">2014-09-02T16:02:03Z</dcterms:created>
  <dcterms:modified xsi:type="dcterms:W3CDTF">2015-09-29T21:38:47Z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0x010100C0595C74108EDF49B531FE848A3026E5</vt:lpwstr>
  </property>
</Properties>
</file>